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1" r:id="rId15"/>
    <p:sldId id="270" r:id="rId16"/>
    <p:sldId id="272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88" r:id="rId32"/>
    <p:sldId id="290" r:id="rId33"/>
    <p:sldId id="29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0B7CD2-BAB8-EA99-A3C7-42F1FE22BE06}" v="839" dt="2024-07-17T04:27:30.222"/>
    <p1510:client id="{330F1930-3FC9-81D2-A039-E7A3542F37BA}" v="352" dt="2024-07-18T04:05:08.219"/>
    <p1510:client id="{5D4ADA2F-257C-E1AF-13D0-F7C0C476DAED}" v="14" dt="2024-07-17T04:31:11.293"/>
    <p1510:client id="{89804F5F-F170-B3F8-390B-EBBB2C988EDF}" v="1991" dt="2024-07-17T09:00:25.439"/>
    <p1510:client id="{8B4DE2FF-5C49-F8AF-8088-3E5280760A66}" v="611" dt="2024-07-18T06:41:43.4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141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24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95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98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41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816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54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56483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47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33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843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14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540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27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80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613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905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  <p:sldLayoutId id="2147483930" r:id="rId14"/>
    <p:sldLayoutId id="2147483931" r:id="rId15"/>
    <p:sldLayoutId id="2147483932" r:id="rId16"/>
    <p:sldLayoutId id="214748393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9.sv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hyperlink" Target="https://www.widewail.com/blog/10-real-world-examples-of-ai-topic-sentiment-analysis" TargetMode="External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hyperlink" Target="https://www.determ.com/blog/5-use-cases-of-real-time-sentiment-analysis-for-brand-buildin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kaggle.com/datasets/kazanova/sentiment140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246F-1154-1ED4-2A37-37BDD6551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013856"/>
            <a:ext cx="7197726" cy="36684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200">
                <a:cs typeface="Calibri Light"/>
              </a:rPr>
              <a:t>Leveraging sentiment analysis for business success</a:t>
            </a:r>
            <a:endParaRPr lang="en-US" sz="6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06DC5-C61E-8BA6-A48C-1ED6CDC5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1110342"/>
            <a:ext cx="7197726" cy="903514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tx2"/>
                </a:solidFill>
                <a:cs typeface="Calibri"/>
              </a:rPr>
              <a:t>AHMAD HARITH</a:t>
            </a:r>
          </a:p>
        </p:txBody>
      </p:sp>
    </p:spTree>
    <p:extLst>
      <p:ext uri="{BB962C8B-B14F-4D97-AF65-F5344CB8AC3E}">
        <p14:creationId xmlns:p14="http://schemas.microsoft.com/office/powerpoint/2010/main" val="1292196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7985-5838-D450-2905-3B230027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Understanding the data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80C38-4039-8528-E03F-F748FE715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439933"/>
            <a:ext cx="3878885" cy="1834800"/>
          </a:xfrm>
        </p:spPr>
        <p:txBody>
          <a:bodyPr/>
          <a:lstStyle/>
          <a:p>
            <a:pPr marL="285750" indent="-285750">
              <a:buChar char="•"/>
            </a:pPr>
            <a:r>
              <a:rPr lang="en-US" dirty="0">
                <a:cs typeface="Calibri"/>
              </a:rPr>
              <a:t>There are 1,600,000 rows and 6 columns</a:t>
            </a:r>
            <a:endParaRPr lang="en-US"/>
          </a:p>
          <a:p>
            <a:pPr marL="285750" indent="-285750">
              <a:buChar char="•"/>
            </a:pPr>
            <a:r>
              <a:rPr lang="en-US" dirty="0">
                <a:cs typeface="Calibri"/>
              </a:rPr>
              <a:t>Shape = (1600000, 6)</a:t>
            </a:r>
          </a:p>
        </p:txBody>
      </p:sp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CD2B6F49-1EC3-EF01-A926-E9D1E67E86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498326"/>
              </p:ext>
            </p:extLst>
          </p:nvPr>
        </p:nvGraphicFramePr>
        <p:xfrm>
          <a:off x="4738200" y="2829600"/>
          <a:ext cx="6169023" cy="20084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6341">
                  <a:extLst>
                    <a:ext uri="{9D8B030D-6E8A-4147-A177-3AD203B41FA5}">
                      <a16:colId xmlns:a16="http://schemas.microsoft.com/office/drawing/2014/main" val="3475663714"/>
                    </a:ext>
                  </a:extLst>
                </a:gridCol>
                <a:gridCol w="2056341">
                  <a:extLst>
                    <a:ext uri="{9D8B030D-6E8A-4147-A177-3AD203B41FA5}">
                      <a16:colId xmlns:a16="http://schemas.microsoft.com/office/drawing/2014/main" val="3761530643"/>
                    </a:ext>
                  </a:extLst>
                </a:gridCol>
                <a:gridCol w="2056341">
                  <a:extLst>
                    <a:ext uri="{9D8B030D-6E8A-4147-A177-3AD203B41FA5}">
                      <a16:colId xmlns:a16="http://schemas.microsoft.com/office/drawing/2014/main" val="3528705632"/>
                    </a:ext>
                  </a:extLst>
                </a:gridCol>
              </a:tblGrid>
              <a:tr h="669486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 Names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2960871876"/>
                  </a:ext>
                </a:extLst>
              </a:tr>
              <a:tr h="6694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Flag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669228"/>
                  </a:ext>
                </a:extLst>
              </a:tr>
              <a:tr h="6694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39881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72EAD08-51B6-1075-631F-F2F290546339}"/>
              </a:ext>
            </a:extLst>
          </p:cNvPr>
          <p:cNvSpPr txBox="1"/>
          <p:nvPr/>
        </p:nvSpPr>
        <p:spPr>
          <a:xfrm>
            <a:off x="6798208" y="3510991"/>
            <a:ext cx="2050278" cy="1323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90CA0891-D55F-7D07-3306-BDB3178B0A52}"/>
              </a:ext>
            </a:extLst>
          </p:cNvPr>
          <p:cNvSpPr/>
          <p:nvPr/>
        </p:nvSpPr>
        <p:spPr>
          <a:xfrm>
            <a:off x="7415113" y="5014434"/>
            <a:ext cx="816000" cy="87600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956931-5F0F-EF90-5C99-27F377E0AFC3}"/>
              </a:ext>
            </a:extLst>
          </p:cNvPr>
          <p:cNvSpPr txBox="1"/>
          <p:nvPr/>
        </p:nvSpPr>
        <p:spPr>
          <a:xfrm>
            <a:off x="6796956" y="6010434"/>
            <a:ext cx="205236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>
                <a:cs typeface="Calibri"/>
              </a:rPr>
              <a:t>Columns</a:t>
            </a:r>
            <a:r>
              <a:rPr lang="en-US" dirty="0">
                <a:cs typeface="Calibri"/>
              </a:rPr>
              <a:t> Utilized</a:t>
            </a:r>
          </a:p>
        </p:txBody>
      </p:sp>
    </p:spTree>
    <p:extLst>
      <p:ext uri="{BB962C8B-B14F-4D97-AF65-F5344CB8AC3E}">
        <p14:creationId xmlns:p14="http://schemas.microsoft.com/office/powerpoint/2010/main" val="107168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09C946AC-2072-4946-A2B8-39F09D094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A748C8C8-F348-4D00-852A-26DD9EBC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55"/>
          <a:stretch/>
        </p:blipFill>
        <p:spPr>
          <a:xfrm>
            <a:off x="0" y="0"/>
            <a:ext cx="6026763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EA2080-92F7-80B2-AEDF-C56EA375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Cleaning the data</a:t>
            </a:r>
          </a:p>
        </p:txBody>
      </p:sp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559FD8B5-8CC4-4CFE-BD2A-1216B1F2C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4" name="Freeform 14">
            <a:extLst>
              <a:ext uri="{FF2B5EF4-FFF2-40B4-BE49-F238E27FC236}">
                <a16:creationId xmlns:a16="http://schemas.microsoft.com/office/drawing/2014/main" id="{9ECF13F4-3D2A-4F2E-9BBD-3038670D2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9660E16-DCC0-4B6C-8E84-4C292580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130F79-611E-4458-B53E-36A25721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EA78691-46E9-469A-921B-9D16933E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4AA196-3090-4283-ADF0-893F81085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D33794-9D71-4B08-AE11-8B589EFBA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AFBF0E-867E-4181-93DF-9A13F334B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7EA8258-0459-4037-BABC-B1A0A5D70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8BB355F-363A-4046-90AF-3DDB7AA18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9334308-B9EC-41CF-8B6C-23FB134BA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0781133-0656-4918-BE6A-703C148ED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4F93AD-8044-447B-8CAC-8A0697160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A78689-5B7A-4420-A3DC-0EA081583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9CC934-4D78-4334-8B7F-4D0C13D6C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68DA411-6F43-42CF-8A08-B2871E382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17563A-04A5-4952-AA6D-E503558C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A41B232-E630-4AC7-9A97-763529D70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EABA1A2-F7BA-4FB5-AD0A-A4DBBCF6F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A99E51-908F-4D65-AC2B-A8E75A1FE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F2D126B-7D1C-4D2C-97D5-2D8C686B7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B20164-1C4E-4FA3-A2E5-389E74077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54E7AD9-228F-47CD-A598-CB579B489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7D2B81A-6082-4668-8AA7-F2757C8EC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469BD5F-3BFE-4BA0-A24F-7F80A73B8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24D532A-F49F-4BB9-AAA6-8B2B89CB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2224AE-40A4-483D-991E-9490A01B7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D3DE117-F3FA-4657-B4A7-40DE41238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85EA1EB-1126-463C-AD87-4FB126C6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0336723-7646-4B25-9EE9-519CC8334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52B6D8B-5579-4262-9376-B702382B0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07893BD-D1AE-48C1-91A9-D47879376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C6FEEA5-8E66-4C31-92AD-01305FF4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3E18335-591C-4354-9390-DD371BB3F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1098D0-C2B4-4D61-92D5-C81DDBDA2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EACD9C3-3E01-47CF-BC68-BDAE22E30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0A5C950-6480-44E0-9D50-F193147D5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68F1BDE-24EB-4308-AB69-F353C8598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83E12EF-845B-41E6-BA82-F6CD46C0F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46EE72-4D70-46B4-B655-74722AAC2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BB073B-89FD-4B47-814B-A8EE7A1EE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EE25488-63A9-43E5-A03F-2E628C3B2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BE7FDEE-BD70-4D8F-B5CE-4D03F1D00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039673A-8522-4BFC-B8B2-7F2FEAED4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7AB08C4-AF01-4D1D-90EA-A4113CFF9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8E7B06-FF45-4365-9DF4-E8E315A5B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F00765-F5EC-427C-A7A1-CDFA0406F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FE1EF8A-C81D-4879-9142-3697CA0BC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80C0B62-6F07-4DD2-B308-F3C29F29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C7C8CB-2D13-4138-B3C1-B78EC19B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EB1BC7E-04BC-423C-843D-7C149C25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8BA62C3-B17C-4AD0-B585-1C42ED74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B6F8BD1-22F9-4EE2-93C7-F859F3B99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73F2AA-33AE-4A43-AFA9-50C60D6F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6339DB1-5BB0-42C5-B12D-7555AD403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413BF1A-CE02-41EB-8977-EBE39AE0D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899680C-3DC7-4B71-8D34-7EE8306FE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3B57EA5-419A-4EE0-BB93-356B12F6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7A79B15-73B1-417F-A985-25FBC893F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66DE9DC-92E2-44D8-B7D0-D1295DD8F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9A1F3CD-685D-4541-8715-91E39B1E2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63E90F9-BD80-4805-A68E-CA56D5249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014402D-979B-4D18-9E85-4D8F6C986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A04AE49-4B0B-4908-B1DB-480F568D2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293E6AC-4EF0-4B88-AC7E-BCB112010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344B49D-AFCD-4426-AC08-F3128282C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3B776AB-0884-47E4-AC8D-69A19A610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1EC5397-87DB-4803-855B-44DFE9BB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EF0075-59DA-4C16-BF01-C65EE2DD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ABF3642-CC62-4EA5-8A59-1AFF97A56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7715913-AE6D-4FFC-A6EC-E7EE027D2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6B78CB6-17D0-445E-A523-FD18D3BE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83E7655-41DA-4DFA-9DEC-FD37064F0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E953697-F897-4DE0-B735-80C721129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C7CED19-0566-4D81-A59A-5A3561F1B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E247A59-B18F-4331-BC8D-07C3DA5E8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1C3132-6A07-4EB5-A00C-2176067C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067D677-3FA9-4187-B1CA-F6298A917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2E9FC80-B3E8-47CE-862C-9F6E9E598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383F3C-A57C-472A-9E05-CCD8A4F8E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534D376-6ABA-4DF9-BBEA-EB5A88180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1AE375A-33E2-BA51-BE7E-8F8F55480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55001" y="2754143"/>
            <a:ext cx="3686910" cy="256190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E3C915-4015-F2CA-80CB-BBB524C0D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76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99B2-84A2-83FD-0B8A-67675E514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Cleaning the data</a:t>
            </a:r>
            <a:endParaRPr lang="en-US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AFBA6-A755-6240-B73F-F0D36D9672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FFFF"/>
              </a:buClr>
              <a:buFont typeface="Arial,Sans-Serif"/>
            </a:pPr>
            <a:r>
              <a:rPr lang="en-US" sz="1600" dirty="0">
                <a:cs typeface="Calibri"/>
              </a:rPr>
              <a:t>There was neither null values nor '?'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A8255-00BB-C11F-522D-FC3CA7CC3D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Data Set is too large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Computationally Heavy = More Cost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FC8956C-2998-B52C-6182-642EDCEB0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175" y="3222638"/>
            <a:ext cx="1951650" cy="2374725"/>
          </a:xfrm>
          <a:prstGeom prst="rect">
            <a:avLst/>
          </a:prstGeom>
        </p:spPr>
      </p:pic>
      <p:pic>
        <p:nvPicPr>
          <p:cNvPr id="6" name="Picture 5" descr="A close-up of a number&#10;&#10;Description automatically generated">
            <a:extLst>
              <a:ext uri="{FF2B5EF4-FFF2-40B4-BE49-F238E27FC236}">
                <a16:creationId xmlns:a16="http://schemas.microsoft.com/office/drawing/2014/main" id="{EE8BF769-7E72-ED1A-4CA0-4F0060060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13" y="3220838"/>
            <a:ext cx="2909775" cy="152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2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6F71-20AF-AF6A-A602-ACCD09D1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Trimming the data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19CB58-8581-95BA-4898-82D9B9C47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3496" y="558001"/>
            <a:ext cx="6096000" cy="24355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D68CB-BE15-EC9C-C4F9-95DC383A5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Reduced dataset from 1,600,000 rows to 20,000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Final Shape = (20000, 6)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14F1746-1241-F1C1-D4B0-CB6320CC6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426" y="3971062"/>
            <a:ext cx="6096000" cy="2599981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479B11E-E422-07C2-BED8-7FB557E40DA8}"/>
              </a:ext>
            </a:extLst>
          </p:cNvPr>
          <p:cNvSpPr/>
          <p:nvPr/>
        </p:nvSpPr>
        <p:spPr>
          <a:xfrm>
            <a:off x="7639878" y="3087756"/>
            <a:ext cx="583094" cy="72224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FFE0-AA26-04A6-8391-5BB91382BBBD}"/>
              </a:ext>
            </a:extLst>
          </p:cNvPr>
          <p:cNvSpPr txBox="1"/>
          <p:nvPr/>
        </p:nvSpPr>
        <p:spPr>
          <a:xfrm>
            <a:off x="4883425" y="2816087"/>
            <a:ext cx="1212573" cy="178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DF57F-4D24-E0BA-AB7E-CC9FB8CFD5C1}"/>
              </a:ext>
            </a:extLst>
          </p:cNvPr>
          <p:cNvSpPr txBox="1"/>
          <p:nvPr/>
        </p:nvSpPr>
        <p:spPr>
          <a:xfrm>
            <a:off x="4883424" y="6347790"/>
            <a:ext cx="1212573" cy="178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0" name="Graphic 9" descr="Thumbs up sign with solid fill">
            <a:extLst>
              <a:ext uri="{FF2B5EF4-FFF2-40B4-BE49-F238E27FC236}">
                <a16:creationId xmlns:a16="http://schemas.microsoft.com/office/drawing/2014/main" id="{4FEBA436-6C12-3848-1E79-65DB3108D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2383" y="6245087"/>
            <a:ext cx="337930" cy="33793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49890F97-3190-604E-CCA7-F2C8D2CE6A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2383" y="2819399"/>
            <a:ext cx="172279" cy="1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6580-020F-1447-E745-0AD76F352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Visualization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(Bar Chart)</a:t>
            </a:r>
          </a:p>
        </p:txBody>
      </p:sp>
      <p:pic>
        <p:nvPicPr>
          <p:cNvPr id="4" name="Content Placeholder 3" descr="A red white and green flag&#10;&#10;Description automatically generated">
            <a:extLst>
              <a:ext uri="{FF2B5EF4-FFF2-40B4-BE49-F238E27FC236}">
                <a16:creationId xmlns:a16="http://schemas.microsoft.com/office/drawing/2014/main" id="{4531D935-5100-6A0B-3B3F-DA119A1D4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514" y="2211241"/>
            <a:ext cx="6096000" cy="3510785"/>
          </a:xfrm>
        </p:spPr>
      </p:pic>
      <p:pic>
        <p:nvPicPr>
          <p:cNvPr id="5" name="Picture 4" descr="A flag on a flagpole&#10;&#10;Description automatically generated">
            <a:extLst>
              <a:ext uri="{FF2B5EF4-FFF2-40B4-BE49-F238E27FC236}">
                <a16:creationId xmlns:a16="http://schemas.microsoft.com/office/drawing/2014/main" id="{0FEBD7AE-419B-80FC-1633-65B3111C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00" y="2925600"/>
            <a:ext cx="2074800" cy="2080800"/>
          </a:xfrm>
          <a:prstGeom prst="rect">
            <a:avLst/>
          </a:prstGeom>
        </p:spPr>
      </p:pic>
      <p:pic>
        <p:nvPicPr>
          <p:cNvPr id="6" name="Graphic 5" descr="Chevron arrows with solid fill">
            <a:extLst>
              <a:ext uri="{FF2B5EF4-FFF2-40B4-BE49-F238E27FC236}">
                <a16:creationId xmlns:a16="http://schemas.microsoft.com/office/drawing/2014/main" id="{51B3546F-F375-5B09-E826-E60752F58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8800" y="3427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0C90-13BC-C8E3-3CE2-F5C19F1C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Visualization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(Word Clouds)</a:t>
            </a:r>
          </a:p>
        </p:txBody>
      </p:sp>
      <p:pic>
        <p:nvPicPr>
          <p:cNvPr id="4" name="Content Placeholder 3" descr="A close up of words&#10;&#10;Description automatically generated">
            <a:extLst>
              <a:ext uri="{FF2B5EF4-FFF2-40B4-BE49-F238E27FC236}">
                <a16:creationId xmlns:a16="http://schemas.microsoft.com/office/drawing/2014/main" id="{2F8969E4-F76E-F386-624F-E9EA559C6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826" y="2066875"/>
            <a:ext cx="8375373" cy="290499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69ADD1-7B00-A7AA-A803-724A797030A3}"/>
              </a:ext>
            </a:extLst>
          </p:cNvPr>
          <p:cNvSpPr txBox="1"/>
          <p:nvPr/>
        </p:nvSpPr>
        <p:spPr>
          <a:xfrm>
            <a:off x="2657061" y="5227982"/>
            <a:ext cx="129208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Negative Sentiments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9AF5BD-FF22-4294-4944-B07D2A66C5CC}"/>
              </a:ext>
            </a:extLst>
          </p:cNvPr>
          <p:cNvSpPr txBox="1"/>
          <p:nvPr/>
        </p:nvSpPr>
        <p:spPr>
          <a:xfrm>
            <a:off x="7401339" y="5227981"/>
            <a:ext cx="1292086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cs typeface="Calibri"/>
              </a:rPr>
              <a:t>Positive Sentiments</a:t>
            </a:r>
          </a:p>
        </p:txBody>
      </p:sp>
    </p:spTree>
    <p:extLst>
      <p:ext uri="{BB962C8B-B14F-4D97-AF65-F5344CB8AC3E}">
        <p14:creationId xmlns:p14="http://schemas.microsoft.com/office/powerpoint/2010/main" val="381153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F6D1F6-10FB-4A07-F601-B0F53643E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UNSUPERVISED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64001-1777-1B41-7DCC-1A0E8BE13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178" y="2261420"/>
            <a:ext cx="4002936" cy="3637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Shuffle the dataset for fairness/random aspect</a:t>
            </a:r>
          </a:p>
          <a:p>
            <a:pPr marL="342900" indent="-342900">
              <a:buFont typeface="Arial"/>
              <a:buChar char="•"/>
            </a:pPr>
            <a:r>
              <a:rPr lang="en-US"/>
              <a:t>Preprocess the text</a:t>
            </a: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1FC0D5E-90C4-31C3-1B38-CE0F0B50B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89752" y="2144053"/>
            <a:ext cx="6095593" cy="240766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1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BF92E-1E1F-5683-BCC9-6F6163ED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Unsupervised machine learning process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B73EC-7905-3800-D83B-10D8787C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Vectorizing (TF-IDF)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067F7-329F-ED2B-99E5-B9FF14C286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 Vectorizing the text data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 vectorizer = </a:t>
            </a:r>
            <a:endParaRPr lang="en-US">
              <a:ea typeface="+mn-lt"/>
              <a:cs typeface="+mn-lt"/>
            </a:endParaRPr>
          </a:p>
          <a:p>
            <a:pPr lvl="2">
              <a:buClr>
                <a:srgbClr val="FFFFFF"/>
              </a:buClr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TfidfVectorizer()</a:t>
            </a:r>
          </a:p>
          <a:p>
            <a:pPr lvl="3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max_df=0.75</a:t>
            </a:r>
          </a:p>
          <a:p>
            <a:pPr lvl="3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min_df=2</a:t>
            </a:r>
          </a:p>
          <a:p>
            <a:pPr lvl="3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max_features=500</a:t>
            </a:r>
          </a:p>
          <a:p>
            <a:pPr lvl="3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ngram_range=(1,1)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X_tfidf =</a:t>
            </a:r>
          </a:p>
          <a:p>
            <a:pPr lvl="2">
              <a:buClr>
                <a:srgbClr val="FFFFFF"/>
              </a:buClr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vectorizer.fit_transform(</a:t>
            </a:r>
            <a:r>
              <a:rPr lang="en-US">
                <a:ea typeface="+mn-lt"/>
                <a:cs typeface="+mn-lt"/>
              </a:rPr>
              <a:t>df_shuffle</a:t>
            </a:r>
            <a:r>
              <a:rPr lang="en-US" dirty="0">
                <a:ea typeface="+mn-lt"/>
                <a:cs typeface="+mn-lt"/>
              </a:rPr>
              <a:t>['text'])</a:t>
            </a:r>
            <a:endParaRPr lang="en-US" dirty="0"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AB4012-4C15-1502-CC66-4F11D45B83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3" y="2220734"/>
            <a:ext cx="4794813" cy="576262"/>
          </a:xfrm>
        </p:spPr>
        <p:txBody>
          <a:bodyPr/>
          <a:lstStyle/>
          <a:p>
            <a:r>
              <a:rPr lang="en-US" dirty="0">
                <a:cs typeface="Calibri"/>
              </a:rPr>
              <a:t>Dimensionality Reduction (PCA)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086C40-B84A-910A-70C6-F03CD88AF87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Applying PCA 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err="1">
                <a:ea typeface="+mn-lt"/>
                <a:cs typeface="+mn-lt"/>
              </a:rPr>
              <a:t>pca</a:t>
            </a:r>
            <a:r>
              <a:rPr lang="en-US" dirty="0">
                <a:ea typeface="+mn-lt"/>
                <a:cs typeface="+mn-lt"/>
              </a:rPr>
              <a:t> = </a:t>
            </a:r>
            <a:endParaRPr lang="en-US">
              <a:ea typeface="+mn-lt"/>
              <a:cs typeface="+mn-lt"/>
            </a:endParaRPr>
          </a:p>
          <a:p>
            <a:pPr lvl="2">
              <a:buClr>
                <a:srgbClr val="FFFFFF"/>
              </a:buClr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PCA()</a:t>
            </a:r>
          </a:p>
          <a:p>
            <a:pPr lvl="3">
              <a:buClr>
                <a:srgbClr val="FFFFFF"/>
              </a:buClr>
            </a:pPr>
            <a:r>
              <a:rPr lang="en-US" dirty="0" err="1">
                <a:ea typeface="+mn-lt"/>
                <a:cs typeface="+mn-lt"/>
              </a:rPr>
              <a:t>n_components</a:t>
            </a:r>
            <a:r>
              <a:rPr lang="en-US" dirty="0">
                <a:ea typeface="+mn-lt"/>
                <a:cs typeface="+mn-lt"/>
              </a:rPr>
              <a:t>=2</a:t>
            </a:r>
          </a:p>
          <a:p>
            <a:pPr lvl="3">
              <a:buClr>
                <a:srgbClr val="FFFFFF"/>
              </a:buClr>
            </a:pPr>
            <a:r>
              <a:rPr lang="en-US" dirty="0" err="1">
                <a:ea typeface="+mn-lt"/>
                <a:cs typeface="+mn-lt"/>
              </a:rPr>
              <a:t>random_state</a:t>
            </a:r>
            <a:r>
              <a:rPr lang="en-US" dirty="0">
                <a:ea typeface="+mn-lt"/>
                <a:cs typeface="+mn-lt"/>
              </a:rPr>
              <a:t>=42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X_pca</a:t>
            </a:r>
            <a:r>
              <a:rPr lang="en-US" dirty="0">
                <a:ea typeface="+mn-lt"/>
                <a:cs typeface="+mn-lt"/>
              </a:rPr>
              <a:t> =</a:t>
            </a:r>
          </a:p>
          <a:p>
            <a:pPr lvl="2">
              <a:buClr>
                <a:srgbClr val="FFFFFF"/>
              </a:buClr>
              <a:buFont typeface="Wingdings"/>
              <a:buChar char="§"/>
            </a:pPr>
            <a:r>
              <a:rPr lang="en-US" err="1">
                <a:ea typeface="+mn-lt"/>
                <a:cs typeface="+mn-lt"/>
              </a:rPr>
              <a:t>pca.fit_transform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X_tfidf.toarray</a:t>
            </a:r>
            <a:r>
              <a:rPr lang="en-US" dirty="0">
                <a:ea typeface="+mn-lt"/>
                <a:cs typeface="+mn-lt"/>
              </a:rPr>
              <a:t>())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120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BF92E-1E1F-5683-BCC9-6F6163ED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Unsupervised machine learning process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B73EC-7905-3800-D83B-10D8787C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Clustering (K-Means)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067F7-329F-ED2B-99E5-B9FF14C286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Apply K-Means clustering to the PCA Results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kmeans = </a:t>
            </a:r>
            <a:endParaRPr lang="en-US">
              <a:ea typeface="+mn-lt"/>
              <a:cs typeface="+mn-lt"/>
            </a:endParaRPr>
          </a:p>
          <a:p>
            <a:pPr lvl="2">
              <a:buClr>
                <a:srgbClr val="FFFFFF"/>
              </a:buClr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KMeans(</a:t>
            </a:r>
          </a:p>
          <a:p>
            <a:pPr lvl="3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max_iter=100</a:t>
            </a:r>
          </a:p>
          <a:p>
            <a:pPr lvl="3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n_clusters=4</a:t>
            </a:r>
          </a:p>
          <a:p>
            <a:pPr lvl="3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random_state=42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clusters = </a:t>
            </a:r>
            <a:endParaRPr lang="en-US">
              <a:ea typeface="+mn-lt"/>
              <a:cs typeface="+mn-lt"/>
            </a:endParaRPr>
          </a:p>
          <a:p>
            <a:pPr lvl="2">
              <a:buClr>
                <a:srgbClr val="FFFFFF"/>
              </a:buClr>
              <a:buFont typeface="Wingdings"/>
              <a:buChar char="§"/>
            </a:pPr>
            <a:r>
              <a:rPr lang="en-US" dirty="0" err="1">
                <a:ea typeface="+mn-lt"/>
                <a:cs typeface="+mn-lt"/>
              </a:rPr>
              <a:t>kmeans.fit_predict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X_pca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AB4012-4C15-1502-CC66-4F11D45B83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3" y="2220734"/>
            <a:ext cx="4794813" cy="576262"/>
          </a:xfrm>
        </p:spPr>
        <p:txBody>
          <a:bodyPr/>
          <a:lstStyle/>
          <a:p>
            <a:r>
              <a:rPr lang="en-US" dirty="0">
                <a:cs typeface="Calibri"/>
              </a:rPr>
              <a:t>Add to </a:t>
            </a:r>
            <a:r>
              <a:rPr lang="en-US" dirty="0" err="1">
                <a:cs typeface="Calibri"/>
              </a:rPr>
              <a:t>DataFrame</a:t>
            </a:r>
            <a:endParaRPr lang="en-US" dirty="0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086C40-B84A-910A-70C6-F03CD88AF87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Adding cluster labels to the PCA </a:t>
            </a:r>
            <a:r>
              <a:rPr lang="en-US" err="1">
                <a:ea typeface="+mn-lt"/>
                <a:cs typeface="+mn-lt"/>
              </a:rPr>
              <a:t>DataFrame</a:t>
            </a:r>
            <a:endParaRPr lang="en-US" dirty="0" err="1">
              <a:ea typeface="+mn-lt"/>
              <a:cs typeface="+mn-lt"/>
            </a:endParaRP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df_shuffle</a:t>
            </a:r>
            <a:r>
              <a:rPr lang="en-US" dirty="0">
                <a:ea typeface="+mn-lt"/>
                <a:cs typeface="+mn-lt"/>
              </a:rPr>
              <a:t>['Cluster'] = clusters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987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E8AAC-1484-79B2-885A-6A4F8CC6C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Visualizing the model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(Scatterplot)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476C23-4AB0-E545-7CE2-698F6972C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514" y="2060080"/>
            <a:ext cx="7164000" cy="421510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B38851-2BE4-521E-9DAE-11FB7BF78652}"/>
              </a:ext>
            </a:extLst>
          </p:cNvPr>
          <p:cNvSpPr txBox="1"/>
          <p:nvPr/>
        </p:nvSpPr>
        <p:spPr>
          <a:xfrm>
            <a:off x="8171061" y="2318609"/>
            <a:ext cx="3846678" cy="369331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030A0"/>
                </a:solidFill>
                <a:cs typeface="Calibri"/>
              </a:rPr>
              <a:t>Densely</a:t>
            </a:r>
            <a:r>
              <a:rPr lang="en-US" dirty="0">
                <a:solidFill>
                  <a:srgbClr val="7030A0"/>
                </a:solidFill>
                <a:ea typeface="+mn-lt"/>
                <a:cs typeface="+mn-lt"/>
              </a:rPr>
              <a:t> packed in the lower-left quadrant, indicating </a:t>
            </a:r>
            <a:r>
              <a:rPr lang="en-US" b="1" dirty="0">
                <a:solidFill>
                  <a:srgbClr val="7030A0"/>
                </a:solidFill>
                <a:ea typeface="+mn-lt"/>
                <a:cs typeface="+mn-lt"/>
              </a:rPr>
              <a:t>specific</a:t>
            </a:r>
            <a:r>
              <a:rPr lang="en-US" dirty="0">
                <a:solidFill>
                  <a:srgbClr val="7030A0"/>
                </a:solidFill>
                <a:ea typeface="+mn-lt"/>
                <a:cs typeface="+mn-lt"/>
              </a:rPr>
              <a:t> and </a:t>
            </a:r>
            <a:r>
              <a:rPr lang="en-US" b="1" dirty="0">
                <a:solidFill>
                  <a:srgbClr val="7030A0"/>
                </a:solidFill>
                <a:ea typeface="+mn-lt"/>
                <a:cs typeface="+mn-lt"/>
              </a:rPr>
              <a:t>distinct</a:t>
            </a:r>
            <a:r>
              <a:rPr lang="en-US" dirty="0">
                <a:solidFill>
                  <a:srgbClr val="7030A0"/>
                </a:solidFill>
                <a:ea typeface="+mn-lt"/>
                <a:cs typeface="+mn-lt"/>
              </a:rPr>
              <a:t> customer characteristics. 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Spread out at the bottom-center, showing </a:t>
            </a:r>
            <a:r>
              <a:rPr lang="en-US" b="1" dirty="0">
                <a:solidFill>
                  <a:srgbClr val="0070C0"/>
                </a:solidFill>
                <a:ea typeface="+mn-lt"/>
                <a:cs typeface="+mn-lt"/>
              </a:rPr>
              <a:t>variability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 within this group</a:t>
            </a:r>
          </a:p>
          <a:p>
            <a:endParaRPr lang="en-US" dirty="0">
              <a:solidFill>
                <a:srgbClr val="00B050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00B050"/>
                </a:solidFill>
                <a:ea typeface="+mn-lt"/>
                <a:cs typeface="+mn-lt"/>
              </a:rPr>
              <a:t>Dense but somewhat spread in the lower-right quadrant, indicating moderate </a:t>
            </a:r>
            <a:r>
              <a:rPr lang="en-US" b="1" dirty="0">
                <a:solidFill>
                  <a:srgbClr val="00B050"/>
                </a:solidFill>
                <a:ea typeface="+mn-lt"/>
                <a:cs typeface="+mn-lt"/>
              </a:rPr>
              <a:t>similarity</a:t>
            </a:r>
            <a:r>
              <a:rPr lang="en-US" dirty="0">
                <a:solidFill>
                  <a:srgbClr val="00B050"/>
                </a:solidFill>
                <a:ea typeface="+mn-lt"/>
                <a:cs typeface="+mn-lt"/>
              </a:rPr>
              <a:t> among customers.</a:t>
            </a:r>
            <a:endParaRPr lang="en-US"/>
          </a:p>
          <a:p>
            <a:endParaRPr lang="en-US" dirty="0">
              <a:solidFill>
                <a:srgbClr val="FFFF00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FFFF00"/>
                </a:solidFill>
                <a:ea typeface="+mn-lt"/>
                <a:cs typeface="+mn-lt"/>
              </a:rPr>
              <a:t>Dispersed in the upper part, suggesting </a:t>
            </a:r>
            <a:r>
              <a:rPr lang="en-US" b="1" dirty="0">
                <a:solidFill>
                  <a:srgbClr val="FFFF00"/>
                </a:solidFill>
                <a:ea typeface="+mn-lt"/>
                <a:cs typeface="+mn-lt"/>
              </a:rPr>
              <a:t>high variability</a:t>
            </a:r>
            <a:r>
              <a:rPr lang="en-US" dirty="0">
                <a:solidFill>
                  <a:srgbClr val="FFFF00"/>
                </a:solidFill>
                <a:ea typeface="+mn-lt"/>
                <a:cs typeface="+mn-lt"/>
              </a:rPr>
              <a:t> within this group.</a:t>
            </a:r>
            <a:endParaRPr lang="en-US">
              <a:solidFill>
                <a:srgbClr val="FFFF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774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/>
        </p:nvSpPr>
        <p:spPr>
          <a:xfrm>
            <a:off x="1333500" y="-3103"/>
            <a:ext cx="289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AGENDA</a:t>
            </a:r>
          </a:p>
        </p:txBody>
      </p:sp>
      <p:sp>
        <p:nvSpPr>
          <p:cNvPr id="2268" name="Arrow: Right 2267">
            <a:extLst>
              <a:ext uri="{FF2B5EF4-FFF2-40B4-BE49-F238E27FC236}">
                <a16:creationId xmlns:a16="http://schemas.microsoft.com/office/drawing/2014/main" id="{83CC8C73-879F-221C-0516-CD3AC6E68067}"/>
              </a:ext>
            </a:extLst>
          </p:cNvPr>
          <p:cNvSpPr/>
          <p:nvPr/>
        </p:nvSpPr>
        <p:spPr>
          <a:xfrm>
            <a:off x="523356" y="1324278"/>
            <a:ext cx="810000" cy="552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9" name="Rectangle 2268">
            <a:extLst>
              <a:ext uri="{FF2B5EF4-FFF2-40B4-BE49-F238E27FC236}">
                <a16:creationId xmlns:a16="http://schemas.microsoft.com/office/drawing/2014/main" id="{871DFD6C-0DEF-D4BB-C41E-4E95D4EC81B7}"/>
              </a:ext>
            </a:extLst>
          </p:cNvPr>
          <p:cNvSpPr/>
          <p:nvPr/>
        </p:nvSpPr>
        <p:spPr>
          <a:xfrm>
            <a:off x="1775321" y="1326104"/>
            <a:ext cx="150000" cy="55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0" name="TextBox 2269">
            <a:extLst>
              <a:ext uri="{FF2B5EF4-FFF2-40B4-BE49-F238E27FC236}">
                <a16:creationId xmlns:a16="http://schemas.microsoft.com/office/drawing/2014/main" id="{5BEC331D-0099-2DA2-3838-E08B3C3A854A}"/>
              </a:ext>
            </a:extLst>
          </p:cNvPr>
          <p:cNvSpPr txBox="1"/>
          <p:nvPr/>
        </p:nvSpPr>
        <p:spPr>
          <a:xfrm>
            <a:off x="1927617" y="1325843"/>
            <a:ext cx="306375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/>
                <a:cs typeface="Times New Roman"/>
              </a:rPr>
              <a:t>Scoping the Problem</a:t>
            </a:r>
          </a:p>
          <a:p>
            <a:r>
              <a:rPr lang="en-US" sz="1200" dirty="0">
                <a:latin typeface="Tahoma"/>
                <a:ea typeface="Tahoma"/>
                <a:cs typeface="Calibri"/>
              </a:rPr>
              <a:t>Identifying the problem statement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2277" name="Arrow: Right 2276">
            <a:extLst>
              <a:ext uri="{FF2B5EF4-FFF2-40B4-BE49-F238E27FC236}">
                <a16:creationId xmlns:a16="http://schemas.microsoft.com/office/drawing/2014/main" id="{0366366D-060B-8963-87DB-0287F64969A4}"/>
              </a:ext>
            </a:extLst>
          </p:cNvPr>
          <p:cNvSpPr/>
          <p:nvPr/>
        </p:nvSpPr>
        <p:spPr>
          <a:xfrm>
            <a:off x="523356" y="1984278"/>
            <a:ext cx="810000" cy="5520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8" name="Rectangle 2277">
            <a:extLst>
              <a:ext uri="{FF2B5EF4-FFF2-40B4-BE49-F238E27FC236}">
                <a16:creationId xmlns:a16="http://schemas.microsoft.com/office/drawing/2014/main" id="{069D5934-E652-D2B8-8D55-D739CF2E5361}"/>
              </a:ext>
            </a:extLst>
          </p:cNvPr>
          <p:cNvSpPr/>
          <p:nvPr/>
        </p:nvSpPr>
        <p:spPr>
          <a:xfrm>
            <a:off x="1775320" y="1986103"/>
            <a:ext cx="150000" cy="55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9" name="TextBox 2278">
            <a:extLst>
              <a:ext uri="{FF2B5EF4-FFF2-40B4-BE49-F238E27FC236}">
                <a16:creationId xmlns:a16="http://schemas.microsoft.com/office/drawing/2014/main" id="{230AD50F-8B1E-6873-1EEB-78EF50E4D6CF}"/>
              </a:ext>
            </a:extLst>
          </p:cNvPr>
          <p:cNvSpPr txBox="1"/>
          <p:nvPr/>
        </p:nvSpPr>
        <p:spPr>
          <a:xfrm>
            <a:off x="1927616" y="1985842"/>
            <a:ext cx="710775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Times New Roman"/>
                <a:cs typeface="Times New Roman"/>
              </a:rPr>
              <a:t>Understanding/Cleaning the Data</a:t>
            </a:r>
          </a:p>
          <a:p>
            <a:r>
              <a:rPr lang="en-US" sz="1200" dirty="0">
                <a:latin typeface="Tahoma"/>
                <a:ea typeface="Tahoma"/>
                <a:cs typeface="Calibri"/>
              </a:rPr>
              <a:t>Performing Exploratory Data Analysis (EDA) on the dataset for clarity</a:t>
            </a:r>
          </a:p>
        </p:txBody>
      </p:sp>
      <p:sp>
        <p:nvSpPr>
          <p:cNvPr id="2280" name="Arrow: Right 2279">
            <a:extLst>
              <a:ext uri="{FF2B5EF4-FFF2-40B4-BE49-F238E27FC236}">
                <a16:creationId xmlns:a16="http://schemas.microsoft.com/office/drawing/2014/main" id="{7EF6FC81-CB43-1FF0-9122-5AB2F6F1B710}"/>
              </a:ext>
            </a:extLst>
          </p:cNvPr>
          <p:cNvSpPr/>
          <p:nvPr/>
        </p:nvSpPr>
        <p:spPr>
          <a:xfrm>
            <a:off x="523356" y="2650278"/>
            <a:ext cx="810000" cy="5520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2281" name="Rectangle 2280">
            <a:extLst>
              <a:ext uri="{FF2B5EF4-FFF2-40B4-BE49-F238E27FC236}">
                <a16:creationId xmlns:a16="http://schemas.microsoft.com/office/drawing/2014/main" id="{F7248DC4-B39A-CD15-DC18-3F950154DAA1}"/>
              </a:ext>
            </a:extLst>
          </p:cNvPr>
          <p:cNvSpPr/>
          <p:nvPr/>
        </p:nvSpPr>
        <p:spPr>
          <a:xfrm>
            <a:off x="1775320" y="2652103"/>
            <a:ext cx="150000" cy="552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2" name="TextBox 2281">
            <a:extLst>
              <a:ext uri="{FF2B5EF4-FFF2-40B4-BE49-F238E27FC236}">
                <a16:creationId xmlns:a16="http://schemas.microsoft.com/office/drawing/2014/main" id="{F45C0B9F-5DC5-0223-C261-9C58C7B3F029}"/>
              </a:ext>
            </a:extLst>
          </p:cNvPr>
          <p:cNvSpPr txBox="1"/>
          <p:nvPr/>
        </p:nvSpPr>
        <p:spPr>
          <a:xfrm>
            <a:off x="1934242" y="2651842"/>
            <a:ext cx="552866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Times New Roman"/>
                <a:cs typeface="Calibri"/>
              </a:rPr>
              <a:t>Visualising</a:t>
            </a:r>
            <a:r>
              <a:rPr lang="en-US" dirty="0">
                <a:solidFill>
                  <a:srgbClr val="0070C0"/>
                </a:solidFill>
                <a:latin typeface="Times New Roman"/>
                <a:cs typeface="Calibri"/>
              </a:rPr>
              <a:t> the Data</a:t>
            </a:r>
            <a:endParaRPr lang="en-US" dirty="0">
              <a:solidFill>
                <a:srgbClr val="0070C0"/>
              </a:solidFill>
              <a:latin typeface="Times New Roman"/>
            </a:endParaRPr>
          </a:p>
          <a:p>
            <a:r>
              <a:rPr lang="en-GB" sz="1200" dirty="0">
                <a:latin typeface="Tahoma"/>
                <a:ea typeface="Tahoma"/>
                <a:cs typeface="Calibri"/>
              </a:rPr>
              <a:t>Envision the Data into graphs for better clarity</a:t>
            </a:r>
          </a:p>
        </p:txBody>
      </p:sp>
      <p:sp>
        <p:nvSpPr>
          <p:cNvPr id="2283" name="Arrow: Right 2282">
            <a:extLst>
              <a:ext uri="{FF2B5EF4-FFF2-40B4-BE49-F238E27FC236}">
                <a16:creationId xmlns:a16="http://schemas.microsoft.com/office/drawing/2014/main" id="{7B97ADA6-B89B-6AEE-0B7D-2DFE3BA1B194}"/>
              </a:ext>
            </a:extLst>
          </p:cNvPr>
          <p:cNvSpPr/>
          <p:nvPr/>
        </p:nvSpPr>
        <p:spPr>
          <a:xfrm>
            <a:off x="523356" y="3310278"/>
            <a:ext cx="810000" cy="5520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4" name="Rectangle 2283">
            <a:extLst>
              <a:ext uri="{FF2B5EF4-FFF2-40B4-BE49-F238E27FC236}">
                <a16:creationId xmlns:a16="http://schemas.microsoft.com/office/drawing/2014/main" id="{2B42616C-BEC9-C858-AA32-4B9FD1453CDC}"/>
              </a:ext>
            </a:extLst>
          </p:cNvPr>
          <p:cNvSpPr/>
          <p:nvPr/>
        </p:nvSpPr>
        <p:spPr>
          <a:xfrm>
            <a:off x="1775320" y="3312103"/>
            <a:ext cx="150000" cy="552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5" name="TextBox 2284">
            <a:extLst>
              <a:ext uri="{FF2B5EF4-FFF2-40B4-BE49-F238E27FC236}">
                <a16:creationId xmlns:a16="http://schemas.microsoft.com/office/drawing/2014/main" id="{4F2AED07-3DFF-9F81-5AA1-89AD48AD36FE}"/>
              </a:ext>
            </a:extLst>
          </p:cNvPr>
          <p:cNvSpPr txBox="1"/>
          <p:nvPr/>
        </p:nvSpPr>
        <p:spPr>
          <a:xfrm>
            <a:off x="1927616" y="3311842"/>
            <a:ext cx="710775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imes New Roman"/>
                <a:cs typeface="Calibri"/>
              </a:rPr>
              <a:t>Unsupervised Learning</a:t>
            </a:r>
            <a:endParaRPr lang="en-US">
              <a:solidFill>
                <a:srgbClr val="00B050"/>
              </a:solidFill>
              <a:latin typeface="Times New Roman"/>
              <a:cs typeface="Calibri"/>
            </a:endParaRPr>
          </a:p>
          <a:p>
            <a:r>
              <a:rPr lang="en-US" sz="1200" dirty="0">
                <a:latin typeface="Tahoma"/>
                <a:ea typeface="Tahoma"/>
                <a:cs typeface="Calibri"/>
              </a:rPr>
              <a:t>Teaching the model to find patterns in the data without any given answers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2286" name="Arrow: Right 2285">
            <a:extLst>
              <a:ext uri="{FF2B5EF4-FFF2-40B4-BE49-F238E27FC236}">
                <a16:creationId xmlns:a16="http://schemas.microsoft.com/office/drawing/2014/main" id="{E4DAA86D-57F6-F341-09F3-2AA3C65B9F82}"/>
              </a:ext>
            </a:extLst>
          </p:cNvPr>
          <p:cNvSpPr/>
          <p:nvPr/>
        </p:nvSpPr>
        <p:spPr>
          <a:xfrm>
            <a:off x="529356" y="3976278"/>
            <a:ext cx="810000" cy="5520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7" name="Rectangle 2286">
            <a:extLst>
              <a:ext uri="{FF2B5EF4-FFF2-40B4-BE49-F238E27FC236}">
                <a16:creationId xmlns:a16="http://schemas.microsoft.com/office/drawing/2014/main" id="{DC4C0C6F-5D05-D432-EDED-055280C7C5D9}"/>
              </a:ext>
            </a:extLst>
          </p:cNvPr>
          <p:cNvSpPr/>
          <p:nvPr/>
        </p:nvSpPr>
        <p:spPr>
          <a:xfrm>
            <a:off x="1781320" y="3978103"/>
            <a:ext cx="150000" cy="55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8" name="TextBox 2287">
            <a:extLst>
              <a:ext uri="{FF2B5EF4-FFF2-40B4-BE49-F238E27FC236}">
                <a16:creationId xmlns:a16="http://schemas.microsoft.com/office/drawing/2014/main" id="{E7AA707A-C641-5C22-7BFF-3FE79F0042FB}"/>
              </a:ext>
            </a:extLst>
          </p:cNvPr>
          <p:cNvSpPr txBox="1"/>
          <p:nvPr/>
        </p:nvSpPr>
        <p:spPr>
          <a:xfrm>
            <a:off x="1933616" y="3977842"/>
            <a:ext cx="710775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Times New Roman"/>
                <a:cs typeface="Calibri"/>
              </a:rPr>
              <a:t>Supervised Learning</a:t>
            </a:r>
            <a:endParaRPr lang="en-US">
              <a:solidFill>
                <a:srgbClr val="FFFF00"/>
              </a:solidFill>
              <a:latin typeface="Times New Roman"/>
              <a:cs typeface="Times New Roman"/>
            </a:endParaRPr>
          </a:p>
          <a:p>
            <a:r>
              <a:rPr lang="en-US" sz="1200" dirty="0">
                <a:latin typeface="Tahoma"/>
                <a:ea typeface="Tahoma"/>
                <a:cs typeface="Calibri"/>
              </a:rPr>
              <a:t>Teaching the model using examples with answers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2289" name="Arrow: Right 2288">
            <a:extLst>
              <a:ext uri="{FF2B5EF4-FFF2-40B4-BE49-F238E27FC236}">
                <a16:creationId xmlns:a16="http://schemas.microsoft.com/office/drawing/2014/main" id="{1EBCD29A-89FB-2302-E60D-717982018D6B}"/>
              </a:ext>
            </a:extLst>
          </p:cNvPr>
          <p:cNvSpPr/>
          <p:nvPr/>
        </p:nvSpPr>
        <p:spPr>
          <a:xfrm>
            <a:off x="529356" y="4648278"/>
            <a:ext cx="810000" cy="552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0" name="Rectangle 2289">
            <a:extLst>
              <a:ext uri="{FF2B5EF4-FFF2-40B4-BE49-F238E27FC236}">
                <a16:creationId xmlns:a16="http://schemas.microsoft.com/office/drawing/2014/main" id="{603EBB52-8FCF-098A-3363-4F508351AEC1}"/>
              </a:ext>
            </a:extLst>
          </p:cNvPr>
          <p:cNvSpPr/>
          <p:nvPr/>
        </p:nvSpPr>
        <p:spPr>
          <a:xfrm>
            <a:off x="1781320" y="4650103"/>
            <a:ext cx="150000" cy="552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1" name="TextBox 2290">
            <a:extLst>
              <a:ext uri="{FF2B5EF4-FFF2-40B4-BE49-F238E27FC236}">
                <a16:creationId xmlns:a16="http://schemas.microsoft.com/office/drawing/2014/main" id="{26C8D6D0-8410-B2C8-26FB-7A785BAD467C}"/>
              </a:ext>
            </a:extLst>
          </p:cNvPr>
          <p:cNvSpPr txBox="1"/>
          <p:nvPr/>
        </p:nvSpPr>
        <p:spPr>
          <a:xfrm>
            <a:off x="1933616" y="4649842"/>
            <a:ext cx="306375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/>
                <a:cs typeface="Calibri"/>
              </a:rPr>
              <a:t>Business Recommendation</a:t>
            </a:r>
            <a:endParaRPr lang="en-US">
              <a:solidFill>
                <a:srgbClr val="FF0000"/>
              </a:solidFill>
              <a:latin typeface="Times New Roman"/>
              <a:cs typeface="Times New Roman"/>
            </a:endParaRPr>
          </a:p>
          <a:p>
            <a:r>
              <a:rPr lang="en-US" sz="1200" dirty="0">
                <a:latin typeface="Tahoma"/>
                <a:ea typeface="Tahoma"/>
                <a:cs typeface="Calibri"/>
              </a:rPr>
              <a:t>Possible solutions to implement</a:t>
            </a:r>
          </a:p>
        </p:txBody>
      </p:sp>
    </p:spTree>
    <p:extLst>
      <p:ext uri="{BB962C8B-B14F-4D97-AF65-F5344CB8AC3E}">
        <p14:creationId xmlns:p14="http://schemas.microsoft.com/office/powerpoint/2010/main" val="383689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8" grpId="0" animBg="1"/>
      <p:bldP spid="2269" grpId="0" animBg="1"/>
      <p:bldP spid="2270" grpId="0"/>
      <p:bldP spid="2277" grpId="0" animBg="1"/>
      <p:bldP spid="2278" grpId="0" animBg="1"/>
      <p:bldP spid="2279" grpId="0"/>
      <p:bldP spid="2280" grpId="0" animBg="1"/>
      <p:bldP spid="2281" grpId="0" animBg="1"/>
      <p:bldP spid="2282" grpId="0"/>
      <p:bldP spid="2283" grpId="0" animBg="1"/>
      <p:bldP spid="2284" grpId="0" animBg="1"/>
      <p:bldP spid="2285" grpId="0"/>
      <p:bldP spid="2286" grpId="0" animBg="1"/>
      <p:bldP spid="2287" grpId="0" animBg="1"/>
      <p:bldP spid="2288" grpId="0"/>
      <p:bldP spid="2289" grpId="0" animBg="1"/>
      <p:bldP spid="2290" grpId="0" animBg="1"/>
      <p:bldP spid="229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A861-1A6C-E0C7-11E5-4060FC68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Supervised model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CBB259-C646-2B41-DE45-FC1FB798DB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4050279"/>
              </p:ext>
            </p:extLst>
          </p:nvPr>
        </p:nvGraphicFramePr>
        <p:xfrm>
          <a:off x="685800" y="2141538"/>
          <a:ext cx="10131424" cy="2446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5712">
                  <a:extLst>
                    <a:ext uri="{9D8B030D-6E8A-4147-A177-3AD203B41FA5}">
                      <a16:colId xmlns:a16="http://schemas.microsoft.com/office/drawing/2014/main" val="2226965875"/>
                    </a:ext>
                  </a:extLst>
                </a:gridCol>
                <a:gridCol w="5065712">
                  <a:extLst>
                    <a:ext uri="{9D8B030D-6E8A-4147-A177-3AD203B41FA5}">
                      <a16:colId xmlns:a16="http://schemas.microsoft.com/office/drawing/2014/main" val="2676797079"/>
                    </a:ext>
                  </a:extLst>
                </a:gridCol>
              </a:tblGrid>
              <a:tr h="122322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X (Feature Variable)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Text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0383549"/>
                  </a:ext>
                </a:extLst>
              </a:tr>
              <a:tr h="1223228">
                <a:tc>
                  <a:txBody>
                    <a:bodyPr/>
                    <a:lstStyle/>
                    <a:p>
                      <a:r>
                        <a:rPr lang="en-US" dirty="0"/>
                        <a:t>Y (Target Variable)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Target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940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230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DA21-3DA2-78EE-5DFD-F04C265C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Supervised Machine learning process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CBD39-21D7-E6B3-9D9E-BA8289129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Defining a function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97D04-AF4B-FC91-4DCE-F2419E7B6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3370998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Defined a function to train and evaluate a model's metrics as well as their Receiver Operating Characteristic (ROC)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Metrics include: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cs typeface="Calibri"/>
              </a:rPr>
              <a:t>Accuracy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cs typeface="Calibri"/>
              </a:rPr>
              <a:t>Precision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cs typeface="Calibri"/>
              </a:rPr>
              <a:t>F1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cs typeface="Calibri"/>
              </a:rPr>
              <a:t>Recall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cs typeface="Calibri"/>
              </a:rPr>
              <a:t>Confusion Matrix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97296-9EAB-1063-1144-673AC5C576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Defining Classifiers used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7836CE-6BC1-1D80-9602-D704B62BC2D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Logistic Regression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Support Vector Machine (SVM)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Random Forest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Gradient Boosting</a:t>
            </a:r>
          </a:p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Naive Bayes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405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26677-C8BD-54EC-2508-A676A7E4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Logistic Regression Model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F0A7E03-20E7-7783-5731-E0F979B7F0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4220" y="2068260"/>
            <a:ext cx="3381421" cy="4114800"/>
          </a:xfrm>
        </p:spPr>
      </p:pic>
      <p:pic>
        <p:nvPicPr>
          <p:cNvPr id="7" name="Content Placeholder 6" descr="A graph of a curve&#10;&#10;Description automatically generated">
            <a:extLst>
              <a:ext uri="{FF2B5EF4-FFF2-40B4-BE49-F238E27FC236}">
                <a16:creationId xmlns:a16="http://schemas.microsoft.com/office/drawing/2014/main" id="{2F13DD9A-E0DA-2C64-E384-6537E00C89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19974" y="2068260"/>
            <a:ext cx="5401610" cy="41148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3C07FD-156B-8FD9-331D-4B0FCC494B72}"/>
              </a:ext>
            </a:extLst>
          </p:cNvPr>
          <p:cNvSpPr txBox="1"/>
          <p:nvPr/>
        </p:nvSpPr>
        <p:spPr>
          <a:xfrm>
            <a:off x="1252330" y="2067339"/>
            <a:ext cx="1285460" cy="185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32803-1F91-51AF-A707-7F548008E5C5}"/>
              </a:ext>
            </a:extLst>
          </p:cNvPr>
          <p:cNvSpPr txBox="1"/>
          <p:nvPr/>
        </p:nvSpPr>
        <p:spPr>
          <a:xfrm>
            <a:off x="8613911" y="5493025"/>
            <a:ext cx="1802294" cy="198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5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5D2D0-B156-10CF-9799-B0962BC3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Support </a:t>
            </a:r>
            <a:r>
              <a:rPr lang="en-US">
                <a:cs typeface="Calibri Light"/>
              </a:rPr>
              <a:t>Vector MACHINE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FA482AA7-0F0E-C9C6-3420-A6A27C315F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2001" y="2130746"/>
            <a:ext cx="3349030" cy="4114800"/>
          </a:xfrm>
        </p:spPr>
      </p:pic>
      <p:pic>
        <p:nvPicPr>
          <p:cNvPr id="6" name="Content Placeholder 5" descr="A graph of a curve&#10;&#10;Description automatically generated">
            <a:extLst>
              <a:ext uri="{FF2B5EF4-FFF2-40B4-BE49-F238E27FC236}">
                <a16:creationId xmlns:a16="http://schemas.microsoft.com/office/drawing/2014/main" id="{A83F0CC7-49D7-0123-997A-9CD7F57D69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30021" y="2068260"/>
            <a:ext cx="5582210" cy="41148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E2B5E8-8F22-97B8-F464-372083CB0BC3}"/>
              </a:ext>
            </a:extLst>
          </p:cNvPr>
          <p:cNvSpPr txBox="1"/>
          <p:nvPr/>
        </p:nvSpPr>
        <p:spPr>
          <a:xfrm>
            <a:off x="1252330" y="2133600"/>
            <a:ext cx="748747" cy="218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52EFE-AF5B-6746-9DEA-A5BB33CB539A}"/>
              </a:ext>
            </a:extLst>
          </p:cNvPr>
          <p:cNvSpPr txBox="1"/>
          <p:nvPr/>
        </p:nvSpPr>
        <p:spPr>
          <a:xfrm>
            <a:off x="8554279" y="5493026"/>
            <a:ext cx="1808920" cy="212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5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6233E-566F-3E25-905E-B64613F39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Random Forest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4648B85-31AD-5CE6-7DCF-0F28FFCE41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3062" y="2134521"/>
            <a:ext cx="3483249" cy="4114800"/>
          </a:xfrm>
        </p:spPr>
      </p:pic>
      <p:pic>
        <p:nvPicPr>
          <p:cNvPr id="6" name="Content Placeholder 5" descr="A line graph with a dotted line&#10;&#10;Description automatically generated">
            <a:extLst>
              <a:ext uri="{FF2B5EF4-FFF2-40B4-BE49-F238E27FC236}">
                <a16:creationId xmlns:a16="http://schemas.microsoft.com/office/drawing/2014/main" id="{8C7AC761-514E-2E24-9B86-C229B701A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88045" y="2134521"/>
            <a:ext cx="5425710" cy="41148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267980-5308-1467-98E4-12424D5B3E40}"/>
              </a:ext>
            </a:extLst>
          </p:cNvPr>
          <p:cNvSpPr txBox="1"/>
          <p:nvPr/>
        </p:nvSpPr>
        <p:spPr>
          <a:xfrm>
            <a:off x="1245704" y="2133600"/>
            <a:ext cx="1060174" cy="198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FD57A-A88B-B2C5-27E8-847DE9888D74}"/>
              </a:ext>
            </a:extLst>
          </p:cNvPr>
          <p:cNvSpPr txBox="1"/>
          <p:nvPr/>
        </p:nvSpPr>
        <p:spPr>
          <a:xfrm>
            <a:off x="8627166" y="5572539"/>
            <a:ext cx="1736033" cy="185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5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B175-A482-3CBA-FFE4-E7C734FA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Gradient boosting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A64A486C-A830-2062-59C5-3623ED3CFB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4400" y="2134521"/>
            <a:ext cx="3255286" cy="4114800"/>
          </a:xfrm>
        </p:spPr>
      </p:pic>
      <p:pic>
        <p:nvPicPr>
          <p:cNvPr id="6" name="Content Placeholder 5" descr="A line graph with a dotted line&#10;&#10;Description automatically generated">
            <a:extLst>
              <a:ext uri="{FF2B5EF4-FFF2-40B4-BE49-F238E27FC236}">
                <a16:creationId xmlns:a16="http://schemas.microsoft.com/office/drawing/2014/main" id="{A5C20E1A-F5ED-BAE0-2748-B60E4F7F45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88873" y="2141147"/>
            <a:ext cx="5424055" cy="41148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6DDA38-3810-5C13-C00B-2957BB3A1237}"/>
              </a:ext>
            </a:extLst>
          </p:cNvPr>
          <p:cNvSpPr txBox="1"/>
          <p:nvPr/>
        </p:nvSpPr>
        <p:spPr>
          <a:xfrm>
            <a:off x="1245704" y="2140226"/>
            <a:ext cx="1285460" cy="185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D82D0-CA9C-A9D0-27F4-9D8C89DE6F37}"/>
              </a:ext>
            </a:extLst>
          </p:cNvPr>
          <p:cNvSpPr txBox="1"/>
          <p:nvPr/>
        </p:nvSpPr>
        <p:spPr>
          <a:xfrm>
            <a:off x="8627165" y="5625548"/>
            <a:ext cx="1775790" cy="192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37EA-5DEF-6CB6-E88B-87D6C8C5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MULTINOMIAL Naïve-Bayes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D1045B47-21F0-B757-DAE7-16D89016D6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6180" y="2141147"/>
            <a:ext cx="3178960" cy="4114800"/>
          </a:xfrm>
        </p:spPr>
      </p:pic>
      <p:pic>
        <p:nvPicPr>
          <p:cNvPr id="6" name="Content Placeholder 5" descr="A graph of a curve&#10;&#10;Description automatically generated">
            <a:extLst>
              <a:ext uri="{FF2B5EF4-FFF2-40B4-BE49-F238E27FC236}">
                <a16:creationId xmlns:a16="http://schemas.microsoft.com/office/drawing/2014/main" id="{F14A3FCF-A6D6-6821-E855-FB76142F55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23866" y="2141147"/>
            <a:ext cx="5393823" cy="41148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1103E2-6497-26C0-80EA-3413761F4ADF}"/>
              </a:ext>
            </a:extLst>
          </p:cNvPr>
          <p:cNvSpPr txBox="1"/>
          <p:nvPr/>
        </p:nvSpPr>
        <p:spPr>
          <a:xfrm>
            <a:off x="1239078" y="2140226"/>
            <a:ext cx="987287" cy="205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C61D1-7D0A-D125-1039-8E4ADADC8E55}"/>
              </a:ext>
            </a:extLst>
          </p:cNvPr>
          <p:cNvSpPr txBox="1"/>
          <p:nvPr/>
        </p:nvSpPr>
        <p:spPr>
          <a:xfrm>
            <a:off x="8627165" y="5599043"/>
            <a:ext cx="1742660" cy="178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7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E8E2-C826-8267-B74F-A9EAC0BD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Input new 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2E541-9880-B5B1-B2AD-5C1CFDFEE4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Defined a new function labeled '</a:t>
            </a:r>
            <a:r>
              <a:rPr lang="en-US" err="1">
                <a:cs typeface="Calibri"/>
              </a:rPr>
              <a:t>predict_new_input</a:t>
            </a:r>
            <a:r>
              <a:rPr lang="en-US" dirty="0">
                <a:cs typeface="Calibri"/>
              </a:rPr>
              <a:t>'</a:t>
            </a:r>
          </a:p>
          <a:p>
            <a:pPr marL="800100" lvl="1" indent="-342900">
              <a:buClr>
                <a:srgbClr val="FFFFFF"/>
              </a:buClr>
              <a:buAutoNum type="romanUcPeriod"/>
            </a:pPr>
            <a:r>
              <a:rPr lang="en-US" dirty="0">
                <a:cs typeface="Calibri"/>
              </a:rPr>
              <a:t>Preprocess the input text</a:t>
            </a:r>
          </a:p>
          <a:p>
            <a:pPr marL="800100" lvl="1" indent="-342900">
              <a:buClr>
                <a:srgbClr val="FFFFFF"/>
              </a:buClr>
              <a:buAutoNum type="romanUcPeriod"/>
            </a:pPr>
            <a:r>
              <a:rPr lang="en-US" dirty="0">
                <a:cs typeface="Calibri"/>
              </a:rPr>
              <a:t>Transform the text using TF-IDF vectorizer</a:t>
            </a:r>
          </a:p>
          <a:p>
            <a:pPr marL="800100" lvl="1" indent="-342900">
              <a:buClr>
                <a:srgbClr val="FFFFFF"/>
              </a:buClr>
              <a:buAutoNum type="romanUcPeriod"/>
            </a:pPr>
            <a:r>
              <a:rPr lang="en-US" dirty="0">
                <a:cs typeface="Calibri"/>
              </a:rPr>
              <a:t>Predict the text using the Machine Learning model</a:t>
            </a:r>
          </a:p>
          <a:p>
            <a:pPr marL="800100" lvl="1" indent="-342900">
              <a:buClr>
                <a:srgbClr val="FFFFFF"/>
              </a:buClr>
              <a:buAutoNum type="romanUcPeriod"/>
            </a:pPr>
            <a:r>
              <a:rPr lang="en-US" dirty="0">
                <a:cs typeface="Calibri"/>
              </a:rPr>
              <a:t>Output the sentiment (Positive/Negative)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84B239-B67A-783D-84AF-19B0C32EE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14558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Testing the reliability with the following sentences</a:t>
            </a:r>
          </a:p>
          <a:p>
            <a:pPr lvl="1" indent="-342900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"I hate going to work on Sundays."</a:t>
            </a:r>
          </a:p>
          <a:p>
            <a:pPr lvl="1" indent="-342900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"Saturday is the best day ever."</a:t>
            </a:r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2F21204-73B5-58B3-ECD0-74FC07B17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323" y="4922432"/>
            <a:ext cx="2952750" cy="876300"/>
          </a:xfrm>
          <a:prstGeom prst="rect">
            <a:avLst/>
          </a:prstGeom>
        </p:spPr>
      </p:pic>
      <p:pic>
        <p:nvPicPr>
          <p:cNvPr id="6" name="Graphic 5" descr="Thumbs up sign with solid fill">
            <a:extLst>
              <a:ext uri="{FF2B5EF4-FFF2-40B4-BE49-F238E27FC236}">
                <a16:creationId xmlns:a16="http://schemas.microsoft.com/office/drawing/2014/main" id="{11791AF5-2877-CB3A-DD39-F898E649F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7034" y="4921103"/>
            <a:ext cx="887819" cy="861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6ACB9B-F2D6-BA3F-4B48-8F188558F70A}"/>
              </a:ext>
            </a:extLst>
          </p:cNvPr>
          <p:cNvSpPr txBox="1"/>
          <p:nvPr/>
        </p:nvSpPr>
        <p:spPr>
          <a:xfrm>
            <a:off x="5751444" y="3597965"/>
            <a:ext cx="5068955" cy="9900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1000"/>
              </a:spcAft>
              <a:buFont typeface="Arial"/>
              <a:buChar char="•"/>
            </a:pPr>
            <a:r>
              <a:rPr lang="en-US" dirty="0">
                <a:cs typeface="Calibri"/>
              </a:rPr>
              <a:t>What about contradictory statements?</a:t>
            </a:r>
          </a:p>
          <a:p>
            <a:pPr marL="742950" lvl="1" indent="-342900">
              <a:spcAft>
                <a:spcPts val="1000"/>
              </a:spcAft>
              <a:buFont typeface="Courier New,monospace"/>
              <a:buChar char="o"/>
            </a:pPr>
            <a:r>
              <a:rPr lang="en-US" sz="1600" dirty="0">
                <a:cs typeface="Calibri"/>
              </a:rPr>
              <a:t>"I can't believe how great this product is at being useless."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29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C387F-3DA8-9447-DFEA-C472C7350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Contradictory Statements?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87931-78A7-4981-CB2F-9008D99F0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Support Vector Machine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C6E6D-9C72-967F-D471-7A9DA3D071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Accuracy = 0.739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1D4C5-6421-CB57-809E-EE3FDD055C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Gradient Boosting Classifier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59F83A-C76B-9053-E7F8-68C4239A6A4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Accuracy = 0.696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3A76CA-BEAB-399C-BA53-7BD0F9302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825323"/>
            <a:ext cx="4838700" cy="400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EEDC39-0574-EECB-F947-83CC1AFB2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172" y="3811036"/>
            <a:ext cx="4838700" cy="428625"/>
          </a:xfrm>
          <a:prstGeom prst="rect">
            <a:avLst/>
          </a:prstGeom>
        </p:spPr>
      </p:pic>
      <p:pic>
        <p:nvPicPr>
          <p:cNvPr id="9" name="Graphic 8" descr="Grinning face outline with solid fill">
            <a:extLst>
              <a:ext uri="{FF2B5EF4-FFF2-40B4-BE49-F238E27FC236}">
                <a16:creationId xmlns:a16="http://schemas.microsoft.com/office/drawing/2014/main" id="{77F71521-01A1-5252-87F3-BBBE65E8B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5306" y="4840356"/>
            <a:ext cx="1192695" cy="1192695"/>
          </a:xfrm>
          <a:prstGeom prst="rect">
            <a:avLst/>
          </a:prstGeom>
        </p:spPr>
      </p:pic>
      <p:pic>
        <p:nvPicPr>
          <p:cNvPr id="10" name="Graphic 9" descr="Question mark with solid fill">
            <a:extLst>
              <a:ext uri="{FF2B5EF4-FFF2-40B4-BE49-F238E27FC236}">
                <a16:creationId xmlns:a16="http://schemas.microsoft.com/office/drawing/2014/main" id="{2CD9B9EB-0D9D-E3C1-19AC-22BC4B1EB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900000">
            <a:off x="8491746" y="4519403"/>
            <a:ext cx="410818" cy="390940"/>
          </a:xfrm>
          <a:prstGeom prst="rect">
            <a:avLst/>
          </a:prstGeom>
        </p:spPr>
      </p:pic>
      <p:pic>
        <p:nvPicPr>
          <p:cNvPr id="11" name="Graphic 10" descr="Thumbs up sign with solid fill">
            <a:extLst>
              <a:ext uri="{FF2B5EF4-FFF2-40B4-BE49-F238E27FC236}">
                <a16:creationId xmlns:a16="http://schemas.microsoft.com/office/drawing/2014/main" id="{7C29F6A0-A7A4-8FB3-F305-ABC594E09A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48829" y="4947202"/>
            <a:ext cx="947530" cy="947530"/>
          </a:xfrm>
          <a:prstGeom prst="rect">
            <a:avLst/>
          </a:prstGeom>
        </p:spPr>
      </p:pic>
      <p:pic>
        <p:nvPicPr>
          <p:cNvPr id="12" name="Graphic 11" descr="Confused person with solid fill">
            <a:extLst>
              <a:ext uri="{FF2B5EF4-FFF2-40B4-BE49-F238E27FC236}">
                <a16:creationId xmlns:a16="http://schemas.microsoft.com/office/drawing/2014/main" id="{7FE41BEE-A059-7FD3-F626-893A5716F4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09113" y="4807226"/>
            <a:ext cx="1186069" cy="1225825"/>
          </a:xfrm>
          <a:prstGeom prst="rect">
            <a:avLst/>
          </a:prstGeom>
        </p:spPr>
      </p:pic>
      <p:pic>
        <p:nvPicPr>
          <p:cNvPr id="13" name="Graphic 12" descr="Question mark with solid fill">
            <a:extLst>
              <a:ext uri="{FF2B5EF4-FFF2-40B4-BE49-F238E27FC236}">
                <a16:creationId xmlns:a16="http://schemas.microsoft.com/office/drawing/2014/main" id="{A192EAC3-C881-849E-9260-111BF155D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7154" y="4433264"/>
            <a:ext cx="410818" cy="390940"/>
          </a:xfrm>
          <a:prstGeom prst="rect">
            <a:avLst/>
          </a:prstGeom>
        </p:spPr>
      </p:pic>
      <p:pic>
        <p:nvPicPr>
          <p:cNvPr id="14" name="Graphic 13" descr="Question mark with solid fill">
            <a:extLst>
              <a:ext uri="{FF2B5EF4-FFF2-40B4-BE49-F238E27FC236}">
                <a16:creationId xmlns:a16="http://schemas.microsoft.com/office/drawing/2014/main" id="{F3CBE276-4DE1-02ED-D562-4A636F0DC3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0000">
            <a:off x="8902563" y="4512776"/>
            <a:ext cx="410818" cy="3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4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E288-16A7-438E-815A-BFF4FFD37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Business Recommendations</a:t>
            </a:r>
            <a:endParaRPr lang="en-US" dirty="0" err="1">
              <a:cs typeface="Calibri Light" panose="020F03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D7840-5381-F467-B979-25622F33D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Targeted Marketing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FA7E9-A652-1428-19DA-22D20DAEE7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Implement personalized campaigns for distinct customer segments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cs typeface="Calibri"/>
              </a:rPr>
              <a:t>Focus on personalized campaigns for Purple Cluster due to their specific and distinct characteristics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A54D4-874E-31D9-4918-932986B27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Product Development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DB14E-3610-C093-1711-4006BEAEC11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Develop features and products tailored to the unique needs of each customer segment.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Use feedback from Clusters 1 and 2 to refine existing products and innovate new ones.</a:t>
            </a:r>
            <a:endParaRPr lang="en-US" dirty="0">
              <a:cs typeface="Calibri"/>
            </a:endParaRPr>
          </a:p>
        </p:txBody>
      </p:sp>
      <p:pic>
        <p:nvPicPr>
          <p:cNvPr id="7" name="Picture 6" descr="7,500+ Target Market Stock Illustrations, Royalty-Free Vector Graphics &amp;  Clip Art - iStock | Marketing, Audience, Strategy">
            <a:extLst>
              <a:ext uri="{FF2B5EF4-FFF2-40B4-BE49-F238E27FC236}">
                <a16:creationId xmlns:a16="http://schemas.microsoft.com/office/drawing/2014/main" id="{8960BFCE-0CDC-4E25-91DC-FC79D711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442" y="4437756"/>
            <a:ext cx="2070784" cy="2070784"/>
          </a:xfrm>
          <a:prstGeom prst="rect">
            <a:avLst/>
          </a:prstGeom>
        </p:spPr>
      </p:pic>
      <p:pic>
        <p:nvPicPr>
          <p:cNvPr id="8" name="Picture 7" descr="Product development - Free shipping and delivery icons">
            <a:extLst>
              <a:ext uri="{FF2B5EF4-FFF2-40B4-BE49-F238E27FC236}">
                <a16:creationId xmlns:a16="http://schemas.microsoft.com/office/drawing/2014/main" id="{36C8844D-CC49-E67A-A150-3BAAD667C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782" y="4210877"/>
            <a:ext cx="2524540" cy="252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0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0D65-BE8E-0E47-23D1-2E7465C24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88865"/>
            <a:ext cx="10131427" cy="566738"/>
          </a:xfrm>
        </p:spPr>
        <p:txBody>
          <a:bodyPr/>
          <a:lstStyle/>
          <a:p>
            <a:pPr algn="ctr"/>
            <a:r>
              <a:rPr lang="en-US" b="1" dirty="0">
                <a:latin typeface="Times New Roman"/>
                <a:cs typeface="Calibri Light"/>
              </a:rPr>
              <a:t>Problem Scoping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5F1D9-E64B-9E15-B6A8-D8B709C58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5155603"/>
            <a:ext cx="10131427" cy="89571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1600" dirty="0">
                <a:solidFill>
                  <a:srgbClr val="D1D2D3"/>
                </a:solidFill>
                <a:latin typeface="Tahoma"/>
                <a:ea typeface="+mn-lt"/>
                <a:cs typeface="Calibri"/>
              </a:rPr>
              <a:t>What is the problem? (Understanding Sentiments)</a:t>
            </a:r>
          </a:p>
          <a:p>
            <a:pPr algn="ctr"/>
            <a:r>
              <a:rPr lang="en-US" sz="1600" dirty="0">
                <a:solidFill>
                  <a:srgbClr val="D1D2D3"/>
                </a:solidFill>
                <a:latin typeface="Tahoma"/>
                <a:ea typeface="+mn-lt"/>
                <a:cs typeface="Calibri"/>
              </a:rPr>
              <a:t>Who is affected by it and how? (Key Stakeholders)</a:t>
            </a:r>
            <a:endParaRPr lang="en-US" sz="1600" b="1">
              <a:solidFill>
                <a:srgbClr val="D1D2D3"/>
              </a:solidFill>
              <a:latin typeface="Tahoma"/>
              <a:ea typeface="+mn-lt"/>
              <a:cs typeface="Calibri"/>
            </a:endParaRPr>
          </a:p>
          <a:p>
            <a:pPr algn="ctr"/>
            <a:r>
              <a:rPr lang="en-US" sz="1600" dirty="0">
                <a:solidFill>
                  <a:srgbClr val="D1D2D3"/>
                </a:solidFill>
                <a:latin typeface="Tahoma"/>
                <a:ea typeface="+mn-lt"/>
                <a:cs typeface="Calibri"/>
              </a:rPr>
              <a:t>What is the value in solving the problem? (Improved Decision-Making)</a:t>
            </a:r>
            <a:endParaRPr lang="en-US" sz="1600" b="1">
              <a:solidFill>
                <a:srgbClr val="D1D2D3"/>
              </a:solidFill>
              <a:latin typeface="Tahoma"/>
              <a:ea typeface="+mn-lt"/>
              <a:cs typeface="Calibri"/>
            </a:endParaRPr>
          </a:p>
          <a:p>
            <a:pPr algn="ctr"/>
            <a:r>
              <a:rPr lang="en-US" sz="1600" dirty="0">
                <a:solidFill>
                  <a:srgbClr val="D1D2D3"/>
                </a:solidFill>
                <a:latin typeface="Tahoma"/>
                <a:ea typeface="+mn-lt"/>
                <a:cs typeface="Calibri"/>
              </a:rPr>
              <a:t>Why solving the problem matters? (Competitive advantage)</a:t>
            </a:r>
            <a:endParaRPr lang="en-US" sz="1600" b="1">
              <a:solidFill>
                <a:srgbClr val="D1D2D3"/>
              </a:solidFill>
              <a:latin typeface="Tahoma"/>
              <a:ea typeface="+mn-lt"/>
              <a:cs typeface="Calibri"/>
            </a:endParaRPr>
          </a:p>
          <a:p>
            <a:pPr algn="ctr"/>
            <a:endParaRPr lang="en-US" sz="2000" dirty="0">
              <a:cs typeface="Calibri"/>
            </a:endParaRPr>
          </a:p>
        </p:txBody>
      </p:sp>
      <p:pic>
        <p:nvPicPr>
          <p:cNvPr id="8" name="Picture Placeholder 7" descr="A red light bulb with a city in the background&#10;&#10;Description automatically generated">
            <a:extLst>
              <a:ext uri="{FF2B5EF4-FFF2-40B4-BE49-F238E27FC236}">
                <a16:creationId xmlns:a16="http://schemas.microsoft.com/office/drawing/2014/main" id="{58EAF6FC-329D-29F5-A85D-3E0D87E296C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024" b="11024"/>
          <a:stretch/>
        </p:blipFill>
        <p:spPr/>
      </p:pic>
    </p:spTree>
    <p:extLst>
      <p:ext uri="{BB962C8B-B14F-4D97-AF65-F5344CB8AC3E}">
        <p14:creationId xmlns:p14="http://schemas.microsoft.com/office/powerpoint/2010/main" val="528808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E288-16A7-438E-815A-BFF4FFD37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Areas of improvement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D7840-5381-F467-B979-25622F33D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Customer Engagement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FA7E9-A652-1428-19DA-22D20DAEE7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Enhanced customer engagement strategies based on the 4 cluster characteristics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cs typeface="Calibri"/>
              </a:rPr>
              <a:t>Yellow cluster is too volatile, develop engagement strategies tailored to them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endParaRPr lang="en-US" dirty="0"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A54D4-874E-31D9-4918-932986B27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Feedback Collection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DB14E-3610-C093-1711-4006BEAEC11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Improve the methods of collecting and analyzing feedback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cs typeface="Calibri"/>
              </a:rPr>
              <a:t>Implement a more detailed feedback survey/questionnaire for more actionable insights</a:t>
            </a:r>
          </a:p>
        </p:txBody>
      </p:sp>
      <p:pic>
        <p:nvPicPr>
          <p:cNvPr id="7" name="Picture 6" descr="Employee Engagement in IT Industry - Techaxis, Inc.">
            <a:extLst>
              <a:ext uri="{FF2B5EF4-FFF2-40B4-BE49-F238E27FC236}">
                <a16:creationId xmlns:a16="http://schemas.microsoft.com/office/drawing/2014/main" id="{8AB3EBF3-3ABE-3EEC-60D1-570DF15E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400" y="4891548"/>
            <a:ext cx="2743199" cy="1802903"/>
          </a:xfrm>
          <a:prstGeom prst="rect">
            <a:avLst/>
          </a:prstGeom>
        </p:spPr>
      </p:pic>
      <p:pic>
        <p:nvPicPr>
          <p:cNvPr id="8" name="Picture 7" descr="How to Collect and Manage Customer Feedback">
            <a:extLst>
              <a:ext uri="{FF2B5EF4-FFF2-40B4-BE49-F238E27FC236}">
                <a16:creationId xmlns:a16="http://schemas.microsoft.com/office/drawing/2014/main" id="{2BDFD58A-1F9B-0C7C-6509-0E4543C1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400" y="4890600"/>
            <a:ext cx="2743200" cy="18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1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E288-16A7-438E-815A-BFF4FFD37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Limitations and better 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D7840-5381-F467-B979-25622F33D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Data Limitations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FA7E9-A652-1428-19DA-22D20DAEE7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dataset is outdated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May not capture all relevant customer sentiments and </a:t>
            </a:r>
            <a:r>
              <a:rPr lang="en-US" dirty="0" err="1">
                <a:cs typeface="Calibri"/>
              </a:rPr>
              <a:t>behaviours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A54D4-874E-31D9-4918-932986B27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Additional Data Required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DB14E-3610-C093-1711-4006BEAEC11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Implement other social media platforms, such as Facebook, Instagram and TikTok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cs typeface="Calibri"/>
              </a:rPr>
              <a:t>Data such as Comments, Reviews and/or purchase history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7CBD44-A81E-0CD6-449B-8BC4F096E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4226880"/>
            <a:ext cx="3624000" cy="2046240"/>
          </a:xfrm>
          <a:prstGeom prst="rect">
            <a:avLst/>
          </a:prstGeom>
        </p:spPr>
      </p:pic>
      <p:pic>
        <p:nvPicPr>
          <p:cNvPr id="8" name="Picture 7" descr="Data collections ,presentation and analysis in a Research (Tips) - kaleXmat">
            <a:extLst>
              <a:ext uri="{FF2B5EF4-FFF2-40B4-BE49-F238E27FC236}">
                <a16:creationId xmlns:a16="http://schemas.microsoft.com/office/drawing/2014/main" id="{F7E44B15-E53A-ABE6-9527-9A046237B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312" y="4225836"/>
            <a:ext cx="2171376" cy="21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0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E288-16A7-438E-815A-BFF4FFD37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Assumptions made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D7840-5381-F467-B979-25622F33D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Calibri"/>
              </a:rPr>
              <a:t>PCA components accurately represent customer sentiments and </a:t>
            </a:r>
            <a:r>
              <a:rPr lang="en-US" dirty="0" err="1">
                <a:cs typeface="Calibri"/>
              </a:rPr>
              <a:t>behaviour</a:t>
            </a:r>
            <a:endParaRPr lang="en-US" dirty="0" err="1"/>
          </a:p>
        </p:txBody>
      </p:sp>
      <p:pic>
        <p:nvPicPr>
          <p:cNvPr id="7" name="Content Placeholder 6" descr="It's The Assumptions That Get You – The Dataist">
            <a:extLst>
              <a:ext uri="{FF2B5EF4-FFF2-40B4-BE49-F238E27FC236}">
                <a16:creationId xmlns:a16="http://schemas.microsoft.com/office/drawing/2014/main" id="{A4D5A4E3-E7E7-0B96-D192-FF31F66CEE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28525" y="3751208"/>
            <a:ext cx="3048000" cy="253898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A54D4-874E-31D9-4918-932986B27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Calibri"/>
              </a:rPr>
              <a:t>Identified clusters are stable and consistent over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1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265714"/>
            <a:ext cx="3243185" cy="1898718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5322895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E7CFF-863A-0049-163A-7044D9FE2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209" y="792337"/>
            <a:ext cx="8449582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Thank 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6AC7E-A3D2-C639-5A7B-03AC041D3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7137" y="3538174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800" cap="all"/>
              <a:t>~Ahmad Harith</a:t>
            </a:r>
          </a:p>
        </p:txBody>
      </p:sp>
    </p:spTree>
    <p:extLst>
      <p:ext uri="{BB962C8B-B14F-4D97-AF65-F5344CB8AC3E}">
        <p14:creationId xmlns:p14="http://schemas.microsoft.com/office/powerpoint/2010/main" val="407497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BBE0-C12B-52C7-0187-EF6ECE1FE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05" y="808055"/>
            <a:ext cx="4496039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dirty="0">
                <a:latin typeface="Times New Roman"/>
                <a:cs typeface="Calibri Light"/>
              </a:rPr>
              <a:t>Understanding Sentiment on Social media</a:t>
            </a:r>
            <a:endParaRPr lang="en-US" sz="23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C3C7C-99EB-B901-61C6-73B05C2DF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>
                <a:latin typeface="Tahoma"/>
                <a:ea typeface="Tahoma"/>
                <a:cs typeface="Tahoma"/>
              </a:rPr>
              <a:t>Communication Channel for customers and businesses</a:t>
            </a:r>
          </a:p>
          <a:p>
            <a:pPr>
              <a:buClr>
                <a:srgbClr val="FFFFFF"/>
              </a:buClr>
            </a:pPr>
            <a:r>
              <a:rPr lang="en-US" dirty="0">
                <a:latin typeface="Tahoma"/>
                <a:ea typeface="Tahoma"/>
                <a:cs typeface="Calibri"/>
              </a:rPr>
              <a:t>Most people are on Social Media</a:t>
            </a:r>
            <a:endParaRPr lang="en-US" dirty="0"/>
          </a:p>
          <a:p>
            <a:pPr>
              <a:buClr>
                <a:srgbClr val="FFFFFF"/>
              </a:buClr>
            </a:pPr>
            <a:endParaRPr lang="en-US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5CE51-5B8F-F16E-3D4C-1FF60D3E3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618260"/>
            <a:ext cx="6095593" cy="345924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081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2476583-CC33-45CE-B51B-215B5673C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FC802F-584C-5D2B-AD0D-BDEC35F14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/>
                <a:ea typeface="Tahoma"/>
                <a:cs typeface="Tahoma"/>
              </a:rPr>
              <a:t>AFFECTED PERSONEL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A1CD2-987D-9546-85CA-D3F4DDE1BC4D}"/>
              </a:ext>
            </a:extLst>
          </p:cNvPr>
          <p:cNvSpPr>
            <a:spLocks/>
          </p:cNvSpPr>
          <p:nvPr/>
        </p:nvSpPr>
        <p:spPr>
          <a:xfrm>
            <a:off x="687655" y="2440283"/>
            <a:ext cx="4295441" cy="52564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defTabSz="832104">
              <a:spcAft>
                <a:spcPts val="600"/>
              </a:spcAft>
            </a:pPr>
            <a:r>
              <a:rPr lang="en-US" sz="2400" dirty="0">
                <a:latin typeface="Tahoma"/>
                <a:ea typeface="Tahoma"/>
                <a:cs typeface="Tahoma"/>
              </a:rPr>
              <a:t>Business Owners</a:t>
            </a:r>
          </a:p>
        </p:txBody>
      </p:sp>
      <p:pic>
        <p:nvPicPr>
          <p:cNvPr id="7" name="Content Placeholder 6" descr="A person holding a pen&#10;&#10;Description automatically generated">
            <a:extLst>
              <a:ext uri="{FF2B5EF4-FFF2-40B4-BE49-F238E27FC236}">
                <a16:creationId xmlns:a16="http://schemas.microsoft.com/office/drawing/2014/main" id="{EB1BE1C0-46B1-07AE-71DF-1FDB894C7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26" y="2970406"/>
            <a:ext cx="5560566" cy="278028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C58B88-9838-38BC-44E9-A6E3CDE4CAFE}"/>
              </a:ext>
            </a:extLst>
          </p:cNvPr>
          <p:cNvSpPr>
            <a:spLocks/>
          </p:cNvSpPr>
          <p:nvPr/>
        </p:nvSpPr>
        <p:spPr>
          <a:xfrm>
            <a:off x="6599154" y="2441380"/>
            <a:ext cx="4307991" cy="52564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defTabSz="832104">
              <a:spcAft>
                <a:spcPts val="600"/>
              </a:spcAft>
            </a:pPr>
            <a:r>
              <a:rPr lang="en-US" sz="2400" kern="1200" dirty="0">
                <a:latin typeface="Tahoma"/>
                <a:ea typeface="Tahoma"/>
                <a:cs typeface="Calibri"/>
              </a:rPr>
              <a:t>Marketers</a:t>
            </a:r>
            <a:endParaRPr lang="en-US" sz="2400">
              <a:latin typeface="Tahoma"/>
              <a:ea typeface="Tahoma"/>
              <a:cs typeface="Calibri"/>
            </a:endParaRPr>
          </a:p>
        </p:txBody>
      </p:sp>
      <p:pic>
        <p:nvPicPr>
          <p:cNvPr id="8" name="Content Placeholder 7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814F9A6B-4517-E017-8ED5-F0CBE8155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072" y="2973186"/>
            <a:ext cx="4874135" cy="278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1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7C69-3364-810D-39AE-933EA454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In what way?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DB404-A3C7-87B0-1517-64E120590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670" y="2218267"/>
            <a:ext cx="4709054" cy="576262"/>
          </a:xfrm>
        </p:spPr>
        <p:txBody>
          <a:bodyPr/>
          <a:lstStyle/>
          <a:p>
            <a:r>
              <a:rPr lang="en-US" dirty="0">
                <a:latin typeface="Tahoma"/>
                <a:ea typeface="Tahoma"/>
                <a:cs typeface="Calibri"/>
              </a:rPr>
              <a:t>Business Owners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1DCC8-71EF-B970-FD86-BAB8285EAF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Monitor and manage their brand's reputation by tracking public sentiments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496ED7-D1EA-BEDC-3427-D9D8F9E1B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6003" y="2220734"/>
            <a:ext cx="4722813" cy="576262"/>
          </a:xfrm>
        </p:spPr>
        <p:txBody>
          <a:bodyPr/>
          <a:lstStyle/>
          <a:p>
            <a:r>
              <a:rPr lang="en-US" dirty="0">
                <a:latin typeface="Tahoma"/>
                <a:ea typeface="Tahoma"/>
                <a:cs typeface="Calibri"/>
              </a:rPr>
              <a:t>Marketers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EA5E8C-BEAF-C422-72B9-E2E065ACDD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3483" y="2798201"/>
            <a:ext cx="4995334" cy="2920998"/>
          </a:xfrm>
        </p:spPr>
        <p:txBody>
          <a:bodyPr/>
          <a:lstStyle/>
          <a:p>
            <a:r>
              <a:rPr lang="en-US" dirty="0">
                <a:cs typeface="Calibri"/>
              </a:rPr>
              <a:t>Understand customer sentiments to develop targeted marketing campaign</a:t>
            </a:r>
            <a:endParaRPr lang="en-US" dirty="0"/>
          </a:p>
        </p:txBody>
      </p:sp>
      <p:pic>
        <p:nvPicPr>
          <p:cNvPr id="8" name="Graphic 7" descr="Bar graph with upward trend with solid fill">
            <a:extLst>
              <a:ext uri="{FF2B5EF4-FFF2-40B4-BE49-F238E27FC236}">
                <a16:creationId xmlns:a16="http://schemas.microsoft.com/office/drawing/2014/main" id="{807D7345-38C0-BD6E-1B0B-F609257A1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0800" y="2215800"/>
            <a:ext cx="590400" cy="572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AD8E4D41-32A7-8D74-3BB0-AFAC0ECB4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8800" y="2215800"/>
            <a:ext cx="590400" cy="572400"/>
          </a:xfrm>
          <a:prstGeom prst="rect">
            <a:avLst/>
          </a:prstGeom>
        </p:spPr>
      </p:pic>
      <p:pic>
        <p:nvPicPr>
          <p:cNvPr id="14" name="Picture 13" descr="Project Monitoring and Control: Tools &amp; Steps">
            <a:extLst>
              <a:ext uri="{FF2B5EF4-FFF2-40B4-BE49-F238E27FC236}">
                <a16:creationId xmlns:a16="http://schemas.microsoft.com/office/drawing/2014/main" id="{8D1D5DF1-5736-A53F-A8C5-5153BD017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811060"/>
            <a:ext cx="4243199" cy="2433880"/>
          </a:xfrm>
          <a:prstGeom prst="rect">
            <a:avLst/>
          </a:prstGeom>
        </p:spPr>
      </p:pic>
      <p:pic>
        <p:nvPicPr>
          <p:cNvPr id="15" name="Picture 14" descr="3 Keys to Video Network Monitoring &amp; Management | 2016-04-01 | SDM Magazine">
            <a:extLst>
              <a:ext uri="{FF2B5EF4-FFF2-40B4-BE49-F238E27FC236}">
                <a16:creationId xmlns:a16="http://schemas.microsoft.com/office/drawing/2014/main" id="{B4E1ECAB-3EE5-DF6C-AEEF-73F97D191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4400" y="3808800"/>
            <a:ext cx="4051200" cy="24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3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7C69-3364-810D-39AE-933EA454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Value in solving?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DB404-A3C7-87B0-1517-64E120590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122" y="2218267"/>
            <a:ext cx="4709054" cy="576262"/>
          </a:xfrm>
        </p:spPr>
        <p:txBody>
          <a:bodyPr/>
          <a:lstStyle/>
          <a:p>
            <a:r>
              <a:rPr lang="en-US" dirty="0">
                <a:latin typeface="Tahoma"/>
                <a:ea typeface="Tahoma"/>
                <a:cs typeface="Calibri"/>
              </a:rPr>
              <a:t>Business Owners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1DCC8-71EF-B970-FD86-BAB8285EA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688" y="2797314"/>
            <a:ext cx="4996923" cy="2920998"/>
          </a:xfrm>
        </p:spPr>
        <p:txBody>
          <a:bodyPr/>
          <a:lstStyle/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Customer Satisfaction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Resource Allocation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496ED7-D1EA-BEDC-3427-D9D8F9E1B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6003" y="2220734"/>
            <a:ext cx="4722813" cy="576262"/>
          </a:xfrm>
        </p:spPr>
        <p:txBody>
          <a:bodyPr/>
          <a:lstStyle/>
          <a:p>
            <a:r>
              <a:rPr lang="en-US" dirty="0">
                <a:latin typeface="Tahoma"/>
                <a:ea typeface="Tahoma"/>
                <a:cs typeface="Calibri"/>
              </a:rPr>
              <a:t>Marketers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EA5E8C-BEAF-C422-72B9-E2E065ACDD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3483" y="2795801"/>
            <a:ext cx="4995334" cy="2920998"/>
          </a:xfrm>
        </p:spPr>
        <p:txBody>
          <a:bodyPr/>
          <a:lstStyle/>
          <a:p>
            <a:r>
              <a:rPr lang="en-US" dirty="0">
                <a:cs typeface="Calibri"/>
              </a:rPr>
              <a:t>Improved Decision-Making</a:t>
            </a:r>
          </a:p>
        </p:txBody>
      </p:sp>
      <p:pic>
        <p:nvPicPr>
          <p:cNvPr id="8" name="Graphic 7" descr="Bar graph with upward trend with solid fill">
            <a:extLst>
              <a:ext uri="{FF2B5EF4-FFF2-40B4-BE49-F238E27FC236}">
                <a16:creationId xmlns:a16="http://schemas.microsoft.com/office/drawing/2014/main" id="{807D7345-38C0-BD6E-1B0B-F609257A1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7791" y="2222426"/>
            <a:ext cx="590400" cy="572400"/>
          </a:xfrm>
          <a:prstGeom prst="rect">
            <a:avLst/>
          </a:prstGeom>
        </p:spPr>
      </p:pic>
      <p:pic>
        <p:nvPicPr>
          <p:cNvPr id="9" name="Picture 8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67CE1E2A-95C8-48C2-0A33-E46A7E5A3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350" y="3667336"/>
            <a:ext cx="4623300" cy="2042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68B2C5-65B9-34B4-9BD4-E120E772812F}"/>
              </a:ext>
            </a:extLst>
          </p:cNvPr>
          <p:cNvSpPr txBox="1"/>
          <p:nvPr/>
        </p:nvSpPr>
        <p:spPr>
          <a:xfrm>
            <a:off x="8706834" y="5716174"/>
            <a:ext cx="25866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>
                <a:ea typeface="+mn-lt"/>
                <a:cs typeface="+mn-lt"/>
                <a:hlinkClick r:id="rId5"/>
              </a:rPr>
              <a:t>Source</a:t>
            </a:r>
            <a:endParaRPr lang="en-US">
              <a:cs typeface="Calibri" panose="020F0502020204030204"/>
            </a:endParaRPr>
          </a:p>
        </p:txBody>
      </p:sp>
      <p:pic>
        <p:nvPicPr>
          <p:cNvPr id="11" name="Picture 10" descr="A white text with black text&#10;&#10;Description automatically generated">
            <a:extLst>
              <a:ext uri="{FF2B5EF4-FFF2-40B4-BE49-F238E27FC236}">
                <a16:creationId xmlns:a16="http://schemas.microsoft.com/office/drawing/2014/main" id="{D00E9933-69F9-1A7F-2F4A-587C5A7FA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00" y="3667952"/>
            <a:ext cx="5700000" cy="1572792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AD8E4D41-32A7-8D74-3BB0-AFAC0ECB4F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98887" y="2222426"/>
            <a:ext cx="590400" cy="572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EC81C3-7909-C650-B8D6-2EBBA4A4AC34}"/>
              </a:ext>
            </a:extLst>
          </p:cNvPr>
          <p:cNvSpPr txBox="1"/>
          <p:nvPr/>
        </p:nvSpPr>
        <p:spPr>
          <a:xfrm>
            <a:off x="684156" y="5238836"/>
            <a:ext cx="22926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  <a:hlinkClick r:id="rId9"/>
              </a:rPr>
              <a:t>Source</a:t>
            </a:r>
            <a:endParaRPr lang="en-US">
              <a:cs typeface="Calibri" panose="020F0502020204030204"/>
            </a:endParaRPr>
          </a:p>
        </p:txBody>
      </p:sp>
      <p:pic>
        <p:nvPicPr>
          <p:cNvPr id="14" name="Picture 13" descr="Duolingo Turned Me Into a Monster - CNET">
            <a:extLst>
              <a:ext uri="{FF2B5EF4-FFF2-40B4-BE49-F238E27FC236}">
                <a16:creationId xmlns:a16="http://schemas.microsoft.com/office/drawing/2014/main" id="{F58C4472-BC6F-669E-75B0-F2F7EAAD47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4296" y="5539822"/>
            <a:ext cx="1868557" cy="10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3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10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7C69-3364-810D-39AE-933EA454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Why does it matter?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DB404-A3C7-87B0-1517-64E120590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122" y="2218267"/>
            <a:ext cx="4709054" cy="576262"/>
          </a:xfrm>
        </p:spPr>
        <p:txBody>
          <a:bodyPr/>
          <a:lstStyle/>
          <a:p>
            <a:r>
              <a:rPr lang="en-US" dirty="0">
                <a:latin typeface="Tahoma"/>
                <a:ea typeface="Tahoma"/>
                <a:cs typeface="Calibri"/>
              </a:rPr>
              <a:t>Business Owners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1DCC8-71EF-B970-FD86-BAB8285EA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797314"/>
            <a:ext cx="4996923" cy="2920998"/>
          </a:xfrm>
        </p:spPr>
        <p:txBody>
          <a:bodyPr/>
          <a:lstStyle/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Competitive Advantage</a:t>
            </a: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Enhanced Communication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496ED7-D1EA-BEDC-3427-D9D8F9E1B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6003" y="2220734"/>
            <a:ext cx="4722813" cy="576262"/>
          </a:xfrm>
        </p:spPr>
        <p:txBody>
          <a:bodyPr/>
          <a:lstStyle/>
          <a:p>
            <a:r>
              <a:rPr lang="en-US" dirty="0">
                <a:latin typeface="Tahoma"/>
                <a:ea typeface="Tahoma"/>
                <a:cs typeface="Calibri"/>
              </a:rPr>
              <a:t>Marketers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EA5E8C-BEAF-C422-72B9-E2E065ACDD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3483" y="2795801"/>
            <a:ext cx="4995334" cy="2920998"/>
          </a:xfrm>
        </p:spPr>
        <p:txBody>
          <a:bodyPr/>
          <a:lstStyle/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Market Adaptation</a:t>
            </a:r>
            <a:endParaRPr lang="en-US" dirty="0"/>
          </a:p>
        </p:txBody>
      </p:sp>
      <p:pic>
        <p:nvPicPr>
          <p:cNvPr id="8" name="Graphic 7" descr="Bar graph with upward trend with solid fill">
            <a:extLst>
              <a:ext uri="{FF2B5EF4-FFF2-40B4-BE49-F238E27FC236}">
                <a16:creationId xmlns:a16="http://schemas.microsoft.com/office/drawing/2014/main" id="{807D7345-38C0-BD6E-1B0B-F609257A1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7791" y="2222426"/>
            <a:ext cx="590400" cy="572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AD8E4D41-32A7-8D74-3BB0-AFAC0ECB4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8887" y="2222426"/>
            <a:ext cx="590400" cy="572400"/>
          </a:xfrm>
          <a:prstGeom prst="rect">
            <a:avLst/>
          </a:prstGeom>
        </p:spPr>
      </p:pic>
      <p:pic>
        <p:nvPicPr>
          <p:cNvPr id="7" name="Picture 6" descr="How to Prolong Competitive Advantage | INSEAD Knowledge">
            <a:extLst>
              <a:ext uri="{FF2B5EF4-FFF2-40B4-BE49-F238E27FC236}">
                <a16:creationId xmlns:a16="http://schemas.microsoft.com/office/drawing/2014/main" id="{88B61508-A094-6FFB-578B-4F3614146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13" y="3755046"/>
            <a:ext cx="3863008" cy="2588062"/>
          </a:xfrm>
          <a:prstGeom prst="rect">
            <a:avLst/>
          </a:prstGeom>
        </p:spPr>
      </p:pic>
      <p:pic>
        <p:nvPicPr>
          <p:cNvPr id="16" name="Picture 15" descr="Sell Me This Pen. I Tackle the Wolf of Wall Street Sales Riddle. Do You  Know the Right Way to Sell the Pen? | The Kickass Entrepreneur Sell Me This  Pen. I">
            <a:extLst>
              <a:ext uri="{FF2B5EF4-FFF2-40B4-BE49-F238E27FC236}">
                <a16:creationId xmlns:a16="http://schemas.microsoft.com/office/drawing/2014/main" id="{E94829A4-A6CF-6E09-5B2E-4C5E6D476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843" y="3753678"/>
            <a:ext cx="3863008" cy="25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773E-D34D-0063-E914-7DC84F1E6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sourcing on Kaggle</a:t>
            </a:r>
            <a:endParaRPr lang="en-US" dirty="0" err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7FD75-4984-CF0D-173C-D1A247C3E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cs typeface="Calibri"/>
                <a:hlinkClick r:id="rId2"/>
              </a:rPr>
              <a:t>Source</a:t>
            </a:r>
            <a:endParaRPr lang="en-US"/>
          </a:p>
        </p:txBody>
      </p:sp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B5ECD29-EA76-C945-E22F-C4B9DE52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10" y="1656521"/>
            <a:ext cx="10142468" cy="145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753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Celestial</vt:lpstr>
      <vt:lpstr>Leveraging sentiment analysis for business success</vt:lpstr>
      <vt:lpstr>PowerPoint Presentation</vt:lpstr>
      <vt:lpstr>Problem Scoping</vt:lpstr>
      <vt:lpstr>Understanding Sentiment on Social media</vt:lpstr>
      <vt:lpstr>AFFECTED PERSONEL</vt:lpstr>
      <vt:lpstr>In what way?</vt:lpstr>
      <vt:lpstr>Value in solving?</vt:lpstr>
      <vt:lpstr>Why does it matter?</vt:lpstr>
      <vt:lpstr>Data sourcing on Kaggle</vt:lpstr>
      <vt:lpstr>Understanding the data</vt:lpstr>
      <vt:lpstr>Cleaning the data</vt:lpstr>
      <vt:lpstr>Cleaning the data</vt:lpstr>
      <vt:lpstr>Trimming the data</vt:lpstr>
      <vt:lpstr>Visualization (Bar Chart)</vt:lpstr>
      <vt:lpstr>Visualization (Word Clouds)</vt:lpstr>
      <vt:lpstr>UNSUPERVISED LEARNING</vt:lpstr>
      <vt:lpstr>Unsupervised machine learning process</vt:lpstr>
      <vt:lpstr>Unsupervised machine learning process</vt:lpstr>
      <vt:lpstr>Visualizing the model (Scatterplot)</vt:lpstr>
      <vt:lpstr>Supervised model</vt:lpstr>
      <vt:lpstr>Supervised Machine learning process</vt:lpstr>
      <vt:lpstr>Logistic Regression Model</vt:lpstr>
      <vt:lpstr>Support Vector MACHINE</vt:lpstr>
      <vt:lpstr>Random Forest</vt:lpstr>
      <vt:lpstr>Gradient boosting</vt:lpstr>
      <vt:lpstr>MULTINOMIAL Naïve-Bayes</vt:lpstr>
      <vt:lpstr>Input new values</vt:lpstr>
      <vt:lpstr>Contradictory Statements?</vt:lpstr>
      <vt:lpstr>Business Recommendations</vt:lpstr>
      <vt:lpstr>Areas of improvement</vt:lpstr>
      <vt:lpstr>Limitations and better analysis</vt:lpstr>
      <vt:lpstr>Assumptions made</vt:lpstr>
      <vt:lpstr>Thank 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1383</cp:revision>
  <dcterms:created xsi:type="dcterms:W3CDTF">2024-07-16T01:45:19Z</dcterms:created>
  <dcterms:modified xsi:type="dcterms:W3CDTF">2024-07-18T06:42:42Z</dcterms:modified>
</cp:coreProperties>
</file>